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79" r:id="rId3"/>
    <p:sldId id="294" r:id="rId4"/>
    <p:sldId id="280" r:id="rId5"/>
    <p:sldId id="283" r:id="rId6"/>
    <p:sldId id="277" r:id="rId7"/>
    <p:sldId id="286" r:id="rId8"/>
    <p:sldId id="278" r:id="rId9"/>
    <p:sldId id="274" r:id="rId10"/>
    <p:sldId id="284" r:id="rId11"/>
    <p:sldId id="285" r:id="rId12"/>
    <p:sldId id="288" r:id="rId13"/>
    <p:sldId id="289" r:id="rId14"/>
    <p:sldId id="292" r:id="rId15"/>
    <p:sldId id="293" r:id="rId16"/>
    <p:sldId id="282"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78" d="100"/>
        <a:sy n="178" d="100"/>
      </p:scale>
      <p:origin x="0" y="-21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516467"/>
            <a:ext cx="11644313" cy="759822"/>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Ethics of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clinical trials of new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equipment</a:t>
            </a:r>
            <a:endParaRPr lang="en-GB" sz="4400" dirty="0"/>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17.6  Trends in Medical Research Ethics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174377" y="4991670"/>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17.6.2 Explain ethical dimensions of clinical trials of new medical</a:t>
            </a:r>
          </a:p>
          <a:p>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in developing countries.</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Rechthoek 2"/>
          <p:cNvSpPr/>
          <p:nvPr/>
        </p:nvSpPr>
        <p:spPr>
          <a:xfrm>
            <a:off x="838199" y="1991605"/>
            <a:ext cx="4588934" cy="1631216"/>
          </a:xfrm>
          <a:prstGeom prst="rect">
            <a:avLst/>
          </a:prstGeom>
        </p:spPr>
        <p:txBody>
          <a:bodyPr wrap="square">
            <a:spAutoFit/>
          </a:bodyPr>
          <a:lstStyle/>
          <a:p>
            <a:pPr marL="541338" lvl="1" indent="-342900">
              <a:buFont typeface="Arial" panose="020B0604020202020204" pitchFamily="34" charset="0"/>
              <a:buChar char="•"/>
            </a:pPr>
            <a:r>
              <a:rPr lang="en-US" sz="2000" dirty="0" smtClean="0">
                <a:latin typeface="+mj-lt"/>
              </a:rPr>
              <a:t>Ethics </a:t>
            </a:r>
            <a:r>
              <a:rPr lang="en-US" sz="2000" dirty="0">
                <a:latin typeface="+mj-lt"/>
              </a:rPr>
              <a:t>review boards</a:t>
            </a:r>
          </a:p>
          <a:p>
            <a:pPr marL="541338" lvl="1" indent="-342900">
              <a:buFont typeface="Arial" panose="020B0604020202020204" pitchFamily="34" charset="0"/>
              <a:buChar char="•"/>
            </a:pPr>
            <a:r>
              <a:rPr lang="en-GB" sz="2000" dirty="0" smtClean="0">
                <a:latin typeface="+mj-lt"/>
              </a:rPr>
              <a:t>Responsibilities </a:t>
            </a:r>
            <a:r>
              <a:rPr lang="en-GB" sz="2000" dirty="0">
                <a:latin typeface="+mj-lt"/>
              </a:rPr>
              <a:t>of sponsor and host</a:t>
            </a:r>
          </a:p>
          <a:p>
            <a:pPr marL="541338" lvl="1" indent="-342900">
              <a:buFont typeface="Arial" panose="020B0604020202020204" pitchFamily="34" charset="0"/>
              <a:buChar char="•"/>
            </a:pPr>
            <a:r>
              <a:rPr lang="en-GB" sz="2000" dirty="0" smtClean="0">
                <a:latin typeface="+mj-lt"/>
              </a:rPr>
              <a:t>Phases </a:t>
            </a:r>
            <a:r>
              <a:rPr lang="en-GB" sz="2000" dirty="0">
                <a:latin typeface="+mj-lt"/>
              </a:rPr>
              <a:t>based on sponsor and host ethics review boards</a:t>
            </a:r>
          </a:p>
          <a:p>
            <a:pPr marL="541338" lvl="1" indent="-342900">
              <a:buFont typeface="Arial" panose="020B0604020202020204" pitchFamily="34" charset="0"/>
              <a:buChar char="•"/>
            </a:pPr>
            <a:r>
              <a:rPr lang="en-GB" sz="2000" dirty="0" smtClean="0">
                <a:latin typeface="+mj-lt"/>
              </a:rPr>
              <a:t>Risk </a:t>
            </a:r>
            <a:r>
              <a:rPr lang="en-GB" sz="2000" dirty="0">
                <a:latin typeface="+mj-lt"/>
              </a:rPr>
              <a:t>vs. benefit for host population</a:t>
            </a:r>
            <a:endParaRPr lang="en-US" sz="2000" dirty="0">
              <a:latin typeface="+mj-lt"/>
            </a:endParaRP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422879"/>
            <a:ext cx="5528359" cy="3360788"/>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106320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Informed Consent in developing countries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ekstvak 8"/>
          <p:cNvSpPr txBox="1"/>
          <p:nvPr/>
        </p:nvSpPr>
        <p:spPr>
          <a:xfrm>
            <a:off x="467704" y="1346500"/>
            <a:ext cx="11243734" cy="1015663"/>
          </a:xfrm>
          <a:prstGeom prst="rect">
            <a:avLst/>
          </a:prstGeom>
          <a:noFill/>
        </p:spPr>
        <p:txBody>
          <a:bodyPr wrap="square" rtlCol="0">
            <a:spAutoFit/>
          </a:bodyPr>
          <a:lstStyle/>
          <a:p>
            <a:r>
              <a:rPr lang="en-GB" sz="2000" b="1" dirty="0" smtClean="0">
                <a:solidFill>
                  <a:srgbClr val="7030A0"/>
                </a:solidFill>
                <a:latin typeface="+mj-lt"/>
              </a:rPr>
              <a:t>Informed Consent </a:t>
            </a:r>
            <a:r>
              <a:rPr lang="en-GB" sz="2000" dirty="0" smtClean="0">
                <a:latin typeface="+mj-lt"/>
              </a:rPr>
              <a:t>may not work well in developing nations because of cultural differences. For example, in some developing nations decisions are made communally rather than individually. In others, individuals may feel obligated to give or withhold consent to please elders, spouses or their entire community. </a:t>
            </a:r>
          </a:p>
        </p:txBody>
      </p:sp>
      <p:sp>
        <p:nvSpPr>
          <p:cNvPr id="3" name="Rechthoek 2"/>
          <p:cNvSpPr/>
          <p:nvPr/>
        </p:nvSpPr>
        <p:spPr>
          <a:xfrm>
            <a:off x="476249" y="2512513"/>
            <a:ext cx="10634134" cy="1631216"/>
          </a:xfrm>
          <a:prstGeom prst="rect">
            <a:avLst/>
          </a:prstGeom>
        </p:spPr>
        <p:txBody>
          <a:bodyPr wrap="square">
            <a:spAutoFit/>
          </a:bodyPr>
          <a:lstStyle/>
          <a:p>
            <a:pPr marL="342900" lvl="0" indent="-342900">
              <a:buFont typeface="Arial" panose="020B0604020202020204" pitchFamily="34" charset="0"/>
              <a:buChar char="•"/>
            </a:pPr>
            <a:r>
              <a:rPr lang="en-GB" sz="2000" dirty="0">
                <a:solidFill>
                  <a:srgbClr val="000000"/>
                </a:solidFill>
                <a:latin typeface="Calibri Light" panose="020F0302020204030204"/>
              </a:rPr>
              <a:t>Special problems for </a:t>
            </a:r>
            <a:r>
              <a:rPr lang="en-GB" sz="2000" b="1" dirty="0">
                <a:solidFill>
                  <a:srgbClr val="7030A0"/>
                </a:solidFill>
                <a:latin typeface="Calibri Light" panose="020F0302020204030204"/>
              </a:rPr>
              <a:t>illiterate </a:t>
            </a:r>
            <a:r>
              <a:rPr lang="en-GB" sz="2000" dirty="0">
                <a:solidFill>
                  <a:srgbClr val="000000"/>
                </a:solidFill>
                <a:latin typeface="Calibri Light" panose="020F0302020204030204"/>
              </a:rPr>
              <a:t>subjects or subjects from populations with very different beliefs about causes of illness and little familiarity with biomedicine, let alone concepts such as randomization and the placebo effect. </a:t>
            </a:r>
          </a:p>
          <a:p>
            <a:pPr marL="342900" lvl="0" indent="-342900">
              <a:buFont typeface="Arial" panose="020B0604020202020204" pitchFamily="34" charset="0"/>
              <a:buChar char="•"/>
            </a:pPr>
            <a:r>
              <a:rPr lang="en-GB" sz="2000" dirty="0">
                <a:solidFill>
                  <a:srgbClr val="000000"/>
                </a:solidFill>
                <a:latin typeface="Calibri Light" panose="020F0302020204030204"/>
              </a:rPr>
              <a:t>Problems with </a:t>
            </a:r>
            <a:r>
              <a:rPr lang="en-GB" sz="2000" b="1" dirty="0">
                <a:solidFill>
                  <a:srgbClr val="7030A0"/>
                </a:solidFill>
                <a:latin typeface="Calibri Light" panose="020F0302020204030204"/>
              </a:rPr>
              <a:t>fears of signing a consent form</a:t>
            </a:r>
            <a:r>
              <a:rPr lang="en-GB" sz="2000" dirty="0">
                <a:solidFill>
                  <a:srgbClr val="000000"/>
                </a:solidFill>
                <a:latin typeface="Calibri Light" panose="020F0302020204030204"/>
              </a:rPr>
              <a:t>, worrying that doing so may result in unanticipated harm befalling them in the future. </a:t>
            </a:r>
          </a:p>
        </p:txBody>
      </p:sp>
      <p:sp>
        <p:nvSpPr>
          <p:cNvPr id="4" name="Rechthoek 3"/>
          <p:cNvSpPr/>
          <p:nvPr/>
        </p:nvSpPr>
        <p:spPr>
          <a:xfrm>
            <a:off x="476249" y="4323935"/>
            <a:ext cx="11025717" cy="1938992"/>
          </a:xfrm>
          <a:prstGeom prst="rect">
            <a:avLst/>
          </a:prstGeom>
        </p:spPr>
        <p:txBody>
          <a:bodyPr wrap="square">
            <a:spAutoFit/>
          </a:bodyPr>
          <a:lstStyle/>
          <a:p>
            <a:pPr lvl="0"/>
            <a:r>
              <a:rPr lang="en-GB" sz="2000" dirty="0">
                <a:solidFill>
                  <a:srgbClr val="000000"/>
                </a:solidFill>
                <a:latin typeface="Calibri Light" panose="020F0302020204030204"/>
              </a:rPr>
              <a:t>Therefore, to make sure subjects really understand and consent to being in a study, researchers may have to present information and document consent in novel ways. </a:t>
            </a:r>
            <a:r>
              <a:rPr lang="en-GB" sz="2000" dirty="0" smtClean="0">
                <a:solidFill>
                  <a:srgbClr val="000000"/>
                </a:solidFill>
                <a:latin typeface="Calibri Light" panose="020F0302020204030204"/>
              </a:rPr>
              <a:t>For example: </a:t>
            </a:r>
          </a:p>
          <a:p>
            <a:pPr lvl="1"/>
            <a:r>
              <a:rPr lang="en-GB" sz="2000" dirty="0" smtClean="0">
                <a:solidFill>
                  <a:srgbClr val="000000"/>
                </a:solidFill>
                <a:latin typeface="Calibri Light" panose="020F0302020204030204"/>
              </a:rPr>
              <a:t>‘</a:t>
            </a:r>
            <a:r>
              <a:rPr lang="en-GB" sz="2000" dirty="0">
                <a:solidFill>
                  <a:srgbClr val="000000"/>
                </a:solidFill>
                <a:latin typeface="Calibri Light" panose="020F0302020204030204"/>
              </a:rPr>
              <a:t>although I as a doctor believe that the disease is caused by germs, I understand that you believe that it is caused by a demon. I respect the fact that you have this belief and I should like you to try this medicine to remove the disease. Removing the disease is more important to us both than </a:t>
            </a:r>
            <a:r>
              <a:rPr lang="en-GB" sz="2000" dirty="0" smtClean="0">
                <a:solidFill>
                  <a:srgbClr val="000000"/>
                </a:solidFill>
                <a:latin typeface="Calibri Light" panose="020F0302020204030204"/>
              </a:rPr>
              <a:t>whether </a:t>
            </a:r>
            <a:r>
              <a:rPr lang="en-GB" sz="2000" dirty="0">
                <a:solidFill>
                  <a:srgbClr val="000000"/>
                </a:solidFill>
                <a:latin typeface="Calibri Light" panose="020F0302020204030204"/>
              </a:rPr>
              <a:t>we think it is caused by germs or a demon</a:t>
            </a:r>
            <a:r>
              <a:rPr lang="en-GB" sz="2000" dirty="0" smtClean="0">
                <a:solidFill>
                  <a:srgbClr val="000000"/>
                </a:solidFill>
                <a:latin typeface="Calibri Light" panose="020F0302020204030204"/>
              </a:rPr>
              <a:t>.’ </a:t>
            </a:r>
            <a:endParaRPr lang="en-GB" dirty="0">
              <a:solidFill>
                <a:srgbClr val="000000"/>
              </a:solidFill>
            </a:endParaRPr>
          </a:p>
        </p:txBody>
      </p:sp>
    </p:spTree>
    <p:extLst>
      <p:ext uri="{BB962C8B-B14F-4D97-AF65-F5344CB8AC3E}">
        <p14:creationId xmlns:p14="http://schemas.microsoft.com/office/powerpoint/2010/main" val="37908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106320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Further cultural differences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ekstvak 8"/>
          <p:cNvSpPr txBox="1"/>
          <p:nvPr/>
        </p:nvSpPr>
        <p:spPr>
          <a:xfrm>
            <a:off x="476249" y="5134166"/>
            <a:ext cx="11243734" cy="1015663"/>
          </a:xfrm>
          <a:prstGeom prst="rect">
            <a:avLst/>
          </a:prstGeom>
          <a:noFill/>
        </p:spPr>
        <p:txBody>
          <a:bodyPr wrap="square" rtlCol="0">
            <a:spAutoFit/>
          </a:bodyPr>
          <a:lstStyle/>
          <a:p>
            <a:r>
              <a:rPr lang="en-GB" sz="2000" b="1" dirty="0" smtClean="0">
                <a:solidFill>
                  <a:srgbClr val="7030A0"/>
                </a:solidFill>
                <a:latin typeface="+mj-lt"/>
              </a:rPr>
              <a:t>Other issues</a:t>
            </a:r>
            <a:r>
              <a:rPr lang="en-GB" sz="2000" dirty="0" smtClean="0">
                <a:latin typeface="+mj-lt"/>
              </a:rPr>
              <a:t>: </a:t>
            </a:r>
          </a:p>
          <a:p>
            <a:pPr marL="800100" lvl="1" indent="-342900">
              <a:buFont typeface="Arial" panose="020B0604020202020204" pitchFamily="34" charset="0"/>
              <a:buChar char="•"/>
            </a:pPr>
            <a:r>
              <a:rPr lang="en-GB" sz="2000" dirty="0" smtClean="0">
                <a:latin typeface="+mj-lt"/>
              </a:rPr>
              <a:t>financial liabilities in case the patient gets problems</a:t>
            </a:r>
          </a:p>
          <a:p>
            <a:pPr marL="800100" lvl="1" indent="-342900">
              <a:buFont typeface="Arial" panose="020B0604020202020204" pitchFamily="34" charset="0"/>
              <a:buChar char="•"/>
            </a:pPr>
            <a:r>
              <a:rPr lang="en-GB" sz="2000" dirty="0" smtClean="0">
                <a:latin typeface="+mj-lt"/>
              </a:rPr>
              <a:t>the right of the patient to refuse or withdraw from the study (without losing benefits)</a:t>
            </a:r>
          </a:p>
        </p:txBody>
      </p:sp>
      <p:sp>
        <p:nvSpPr>
          <p:cNvPr id="5" name="Rechthoek 4"/>
          <p:cNvSpPr/>
          <p:nvPr/>
        </p:nvSpPr>
        <p:spPr>
          <a:xfrm>
            <a:off x="467704" y="1408777"/>
            <a:ext cx="11182271" cy="1015663"/>
          </a:xfrm>
          <a:prstGeom prst="rect">
            <a:avLst/>
          </a:prstGeom>
        </p:spPr>
        <p:txBody>
          <a:bodyPr wrap="square">
            <a:spAutoFit/>
          </a:bodyPr>
          <a:lstStyle/>
          <a:p>
            <a:r>
              <a:rPr lang="en-GB" sz="2000" b="1" dirty="0">
                <a:solidFill>
                  <a:srgbClr val="7030A0"/>
                </a:solidFill>
                <a:latin typeface="+mj-lt"/>
              </a:rPr>
              <a:t>Culture differences </a:t>
            </a:r>
            <a:r>
              <a:rPr lang="en-GB" sz="2000" dirty="0">
                <a:latin typeface="+mj-lt"/>
              </a:rPr>
              <a:t>can create difficult medical ethics problems. Some cultures have spiritual or magical theories about the origins of disease, for example, and reconciling these beliefs with the tenets of Western medicine can be difficult</a:t>
            </a:r>
            <a:r>
              <a:rPr lang="en-GB" sz="2000" dirty="0" smtClean="0">
                <a:latin typeface="+mj-lt"/>
              </a:rPr>
              <a:t>.</a:t>
            </a:r>
            <a:endParaRPr lang="en-GB" sz="2000" dirty="0">
              <a:latin typeface="+mj-lt"/>
            </a:endParaRPr>
          </a:p>
        </p:txBody>
      </p:sp>
      <p:sp>
        <p:nvSpPr>
          <p:cNvPr id="3" name="Rechthoek 2"/>
          <p:cNvSpPr/>
          <p:nvPr/>
        </p:nvSpPr>
        <p:spPr>
          <a:xfrm>
            <a:off x="467703" y="2514568"/>
            <a:ext cx="11182272" cy="1323439"/>
          </a:xfrm>
          <a:prstGeom prst="rect">
            <a:avLst/>
          </a:prstGeom>
        </p:spPr>
        <p:txBody>
          <a:bodyPr wrap="square">
            <a:spAutoFit/>
          </a:bodyPr>
          <a:lstStyle/>
          <a:p>
            <a:pPr lvl="0"/>
            <a:r>
              <a:rPr lang="en-GB" sz="2000" b="1" dirty="0" smtClean="0">
                <a:solidFill>
                  <a:srgbClr val="7030A0"/>
                </a:solidFill>
                <a:latin typeface="Calibri Light" panose="020F0302020204030204"/>
              </a:rPr>
              <a:t>Truth-telling</a:t>
            </a:r>
            <a:r>
              <a:rPr lang="en-GB" sz="2000" dirty="0" smtClean="0">
                <a:solidFill>
                  <a:srgbClr val="000000"/>
                </a:solidFill>
                <a:latin typeface="Calibri Light" panose="020F0302020204030204"/>
              </a:rPr>
              <a:t>: Some </a:t>
            </a:r>
            <a:r>
              <a:rPr lang="en-GB" sz="2000" dirty="0">
                <a:solidFill>
                  <a:srgbClr val="000000"/>
                </a:solidFill>
                <a:latin typeface="Calibri Light" panose="020F0302020204030204"/>
              </a:rPr>
              <a:t>cultures do not place a great emphasis on informing the patient of the diagnosis, especially when cancer is the diagnosis. American culture rarely used truth-telling especially in medical cases, up until the </a:t>
            </a:r>
            <a:r>
              <a:rPr lang="en-GB" sz="2000" dirty="0" smtClean="0">
                <a:solidFill>
                  <a:srgbClr val="000000"/>
                </a:solidFill>
                <a:latin typeface="Calibri Light" panose="020F0302020204030204"/>
              </a:rPr>
              <a:t>1970s. In </a:t>
            </a:r>
            <a:r>
              <a:rPr lang="en-GB" sz="2000" dirty="0">
                <a:solidFill>
                  <a:srgbClr val="000000"/>
                </a:solidFill>
                <a:latin typeface="Calibri Light" panose="020F0302020204030204"/>
              </a:rPr>
              <a:t>American </a:t>
            </a:r>
            <a:r>
              <a:rPr lang="en-GB" sz="2000" dirty="0" smtClean="0">
                <a:solidFill>
                  <a:srgbClr val="000000"/>
                </a:solidFill>
                <a:latin typeface="Calibri Light" panose="020F0302020204030204"/>
              </a:rPr>
              <a:t>medicine, </a:t>
            </a:r>
            <a:r>
              <a:rPr lang="en-GB" sz="2000" dirty="0">
                <a:solidFill>
                  <a:srgbClr val="000000"/>
                </a:solidFill>
                <a:latin typeface="Calibri Light" panose="020F0302020204030204"/>
              </a:rPr>
              <a:t>the principle of informed consent now takes precedence over other ethical values, and patients are usually at least </a:t>
            </a:r>
            <a:r>
              <a:rPr lang="en-GB" sz="2000" b="1" dirty="0">
                <a:solidFill>
                  <a:srgbClr val="7030A0"/>
                </a:solidFill>
                <a:latin typeface="Calibri Light" panose="020F0302020204030204"/>
              </a:rPr>
              <a:t>asked whether they want to know </a:t>
            </a:r>
            <a:r>
              <a:rPr lang="en-GB" sz="2000" dirty="0">
                <a:solidFill>
                  <a:srgbClr val="000000"/>
                </a:solidFill>
                <a:latin typeface="Calibri Light" panose="020F0302020204030204"/>
              </a:rPr>
              <a:t>the </a:t>
            </a:r>
            <a:r>
              <a:rPr lang="en-GB" sz="2000" dirty="0" smtClean="0">
                <a:solidFill>
                  <a:srgbClr val="000000"/>
                </a:solidFill>
                <a:latin typeface="Calibri Light" panose="020F0302020204030204"/>
              </a:rPr>
              <a:t>diagnosis. </a:t>
            </a:r>
          </a:p>
        </p:txBody>
      </p:sp>
      <p:sp>
        <p:nvSpPr>
          <p:cNvPr id="4" name="Rechthoek 3"/>
          <p:cNvSpPr/>
          <p:nvPr/>
        </p:nvSpPr>
        <p:spPr>
          <a:xfrm>
            <a:off x="476249" y="3978255"/>
            <a:ext cx="11182272" cy="1015663"/>
          </a:xfrm>
          <a:prstGeom prst="rect">
            <a:avLst/>
          </a:prstGeom>
        </p:spPr>
        <p:txBody>
          <a:bodyPr wrap="square">
            <a:spAutoFit/>
          </a:bodyPr>
          <a:lstStyle/>
          <a:p>
            <a:pPr lvl="0"/>
            <a:r>
              <a:rPr lang="en-GB" sz="2000" dirty="0">
                <a:solidFill>
                  <a:srgbClr val="000000"/>
                </a:solidFill>
                <a:latin typeface="Calibri Light" panose="020F0302020204030204"/>
              </a:rPr>
              <a:t>There is also the conflict with </a:t>
            </a:r>
            <a:r>
              <a:rPr lang="en-GB" sz="2000" b="1" dirty="0">
                <a:solidFill>
                  <a:srgbClr val="7030A0"/>
                </a:solidFill>
                <a:latin typeface="Calibri Light" panose="020F0302020204030204"/>
              </a:rPr>
              <a:t>physicians</a:t>
            </a:r>
            <a:r>
              <a:rPr lang="en-GB" sz="2000" dirty="0">
                <a:solidFill>
                  <a:srgbClr val="000000"/>
                </a:solidFill>
                <a:latin typeface="Calibri Light" panose="020F0302020204030204"/>
              </a:rPr>
              <a:t> who are tempted to report </a:t>
            </a:r>
            <a:r>
              <a:rPr lang="en-GB" sz="2000" b="1" dirty="0">
                <a:solidFill>
                  <a:srgbClr val="7030A0"/>
                </a:solidFill>
                <a:latin typeface="Calibri Light" panose="020F0302020204030204"/>
              </a:rPr>
              <a:t>made up incidents </a:t>
            </a:r>
            <a:r>
              <a:rPr lang="en-GB" sz="2000" dirty="0">
                <a:solidFill>
                  <a:srgbClr val="000000"/>
                </a:solidFill>
                <a:latin typeface="Calibri Light" panose="020F0302020204030204"/>
              </a:rPr>
              <a:t>or make an incident worse than what it was for their own personal motives. In vice versa, a physician might be hesitant to report an incident because of a personal friendship he or she may have with his colleague</a:t>
            </a:r>
            <a:r>
              <a:rPr lang="en-GB" sz="2000" dirty="0" smtClean="0">
                <a:solidFill>
                  <a:srgbClr val="000000"/>
                </a:solidFill>
                <a:latin typeface="Calibri Light" panose="020F0302020204030204"/>
              </a:rPr>
              <a:t>.</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211264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106320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Confidentiality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12129" y="3321022"/>
            <a:ext cx="8212107" cy="1708160"/>
          </a:xfrm>
          <a:prstGeom prst="rect">
            <a:avLst/>
          </a:prstGeom>
        </p:spPr>
        <p:txBody>
          <a:bodyPr wrap="square">
            <a:spAutoFit/>
          </a:bodyPr>
          <a:lstStyle/>
          <a:p>
            <a:r>
              <a:rPr lang="en-GB" sz="2000" dirty="0" smtClean="0">
                <a:latin typeface="+mj-lt"/>
              </a:rPr>
              <a:t>Balancing </a:t>
            </a:r>
            <a:r>
              <a:rPr lang="en-GB" sz="2000" dirty="0">
                <a:latin typeface="+mj-lt"/>
              </a:rPr>
              <a:t>two legitimate interests: </a:t>
            </a:r>
            <a:endParaRPr lang="en-GB" sz="2000" dirty="0" smtClean="0">
              <a:latin typeface="+mj-lt"/>
            </a:endParaRPr>
          </a:p>
          <a:p>
            <a:pPr marL="742950" lvl="1" indent="-285750">
              <a:buFont typeface="Arial" panose="020B0604020202020204" pitchFamily="34" charset="0"/>
              <a:buChar char="•"/>
            </a:pPr>
            <a:r>
              <a:rPr lang="en-GB" sz="2000" b="1" dirty="0" smtClean="0">
                <a:solidFill>
                  <a:srgbClr val="7030A0"/>
                </a:solidFill>
                <a:latin typeface="+mj-lt"/>
              </a:rPr>
              <a:t>openness</a:t>
            </a:r>
            <a:r>
              <a:rPr lang="en-GB" sz="2000" dirty="0" smtClean="0">
                <a:latin typeface="+mj-lt"/>
              </a:rPr>
              <a:t> for </a:t>
            </a:r>
            <a:r>
              <a:rPr lang="en-GB" sz="2000" dirty="0">
                <a:latin typeface="+mj-lt"/>
              </a:rPr>
              <a:t>the sake of science </a:t>
            </a:r>
            <a:endParaRPr lang="en-GB" sz="2000" dirty="0" smtClean="0">
              <a:latin typeface="+mj-lt"/>
            </a:endParaRPr>
          </a:p>
          <a:p>
            <a:pPr marL="742950" lvl="1" indent="-285750">
              <a:buFont typeface="Arial" panose="020B0604020202020204" pitchFamily="34" charset="0"/>
              <a:buChar char="•"/>
            </a:pPr>
            <a:r>
              <a:rPr lang="en-GB" sz="2000" b="1" dirty="0" smtClean="0">
                <a:solidFill>
                  <a:srgbClr val="7030A0"/>
                </a:solidFill>
                <a:latin typeface="+mj-lt"/>
              </a:rPr>
              <a:t>concealment</a:t>
            </a:r>
            <a:r>
              <a:rPr lang="en-GB" sz="2000" dirty="0" smtClean="0">
                <a:latin typeface="+mj-lt"/>
              </a:rPr>
              <a:t> </a:t>
            </a:r>
            <a:r>
              <a:rPr lang="en-GB" sz="2000" dirty="0">
                <a:latin typeface="+mj-lt"/>
              </a:rPr>
              <a:t>of information out of respect for subjects. </a:t>
            </a:r>
            <a:endParaRPr lang="en-GB" sz="2000" dirty="0" smtClean="0">
              <a:latin typeface="+mj-lt"/>
            </a:endParaRPr>
          </a:p>
          <a:p>
            <a:pPr>
              <a:spcBef>
                <a:spcPts val="600"/>
              </a:spcBef>
              <a:spcAft>
                <a:spcPts val="600"/>
              </a:spcAft>
            </a:pPr>
            <a:r>
              <a:rPr lang="en-GB" sz="2000" dirty="0" smtClean="0">
                <a:latin typeface="+mj-lt"/>
              </a:rPr>
              <a:t>Who </a:t>
            </a:r>
            <a:r>
              <a:rPr lang="en-GB" sz="2000" dirty="0">
                <a:latin typeface="+mj-lt"/>
              </a:rPr>
              <a:t>should have access to certain information and who should have the right to agree or disagree to have that information used for various purposes. </a:t>
            </a:r>
          </a:p>
        </p:txBody>
      </p:sp>
      <p:sp>
        <p:nvSpPr>
          <p:cNvPr id="10" name="Rechthoek 9"/>
          <p:cNvSpPr/>
          <p:nvPr/>
        </p:nvSpPr>
        <p:spPr>
          <a:xfrm>
            <a:off x="6719904" y="638574"/>
            <a:ext cx="4682500" cy="369332"/>
          </a:xfrm>
          <a:prstGeom prst="rect">
            <a:avLst/>
          </a:prstGeom>
        </p:spPr>
        <p:txBody>
          <a:bodyPr wrap="none">
            <a:spAutoFit/>
          </a:bodyPr>
          <a:lstStyle/>
          <a:p>
            <a:r>
              <a:rPr lang="en-GB" dirty="0"/>
              <a:t>http://www.nap.edu/read/10405/chapter/4#87</a:t>
            </a:r>
          </a:p>
        </p:txBody>
      </p:sp>
      <p:sp>
        <p:nvSpPr>
          <p:cNvPr id="3" name="Rechthoek 2"/>
          <p:cNvSpPr/>
          <p:nvPr/>
        </p:nvSpPr>
        <p:spPr>
          <a:xfrm>
            <a:off x="2887054" y="5412137"/>
            <a:ext cx="8515350" cy="707886"/>
          </a:xfrm>
          <a:prstGeom prst="rect">
            <a:avLst/>
          </a:prstGeom>
          <a:solidFill>
            <a:schemeClr val="bg2"/>
          </a:solidFill>
          <a:ln>
            <a:solidFill>
              <a:srgbClr val="7030A0"/>
            </a:solidFill>
          </a:ln>
        </p:spPr>
        <p:txBody>
          <a:bodyPr wrap="square">
            <a:spAutoFit/>
          </a:bodyPr>
          <a:lstStyle/>
          <a:p>
            <a:pPr lvl="0" algn="ctr"/>
            <a:r>
              <a:rPr lang="en-GB" sz="2000" dirty="0">
                <a:solidFill>
                  <a:srgbClr val="000000"/>
                </a:solidFill>
                <a:latin typeface="Calibri Light" panose="020F0302020204030204"/>
              </a:rPr>
              <a:t>Who should ultimately have the power to decide about the publication of certain </a:t>
            </a:r>
            <a:r>
              <a:rPr lang="en-GB" sz="2000" dirty="0" smtClean="0">
                <a:solidFill>
                  <a:srgbClr val="000000"/>
                </a:solidFill>
                <a:latin typeface="Calibri Light" panose="020F0302020204030204"/>
              </a:rPr>
              <a:t>data? Does </a:t>
            </a:r>
            <a:r>
              <a:rPr lang="en-GB" sz="2000" dirty="0">
                <a:solidFill>
                  <a:srgbClr val="000000"/>
                </a:solidFill>
                <a:latin typeface="Calibri Light" panose="020F0302020204030204"/>
              </a:rPr>
              <a:t>the host community should have a say in the matter?  </a:t>
            </a:r>
          </a:p>
        </p:txBody>
      </p:sp>
      <p:sp>
        <p:nvSpPr>
          <p:cNvPr id="12" name="Rechthoek 11"/>
          <p:cNvSpPr/>
          <p:nvPr/>
        </p:nvSpPr>
        <p:spPr>
          <a:xfrm>
            <a:off x="412129" y="1384959"/>
            <a:ext cx="7647327" cy="1754326"/>
          </a:xfrm>
          <a:prstGeom prst="rect">
            <a:avLst/>
          </a:prstGeom>
        </p:spPr>
        <p:txBody>
          <a:bodyPr wrap="square">
            <a:spAutoFit/>
          </a:bodyPr>
          <a:lstStyle/>
          <a:p>
            <a:pPr lvl="0"/>
            <a:r>
              <a:rPr lang="en-GB" dirty="0" smtClean="0">
                <a:solidFill>
                  <a:srgbClr val="000000"/>
                </a:solidFill>
                <a:latin typeface="Calibri Light" panose="020F0302020204030204"/>
              </a:rPr>
              <a:t>What if the research shows e.g. </a:t>
            </a:r>
          </a:p>
          <a:p>
            <a:pPr marL="742950" lvl="1" indent="-285750">
              <a:buFont typeface="Arial" panose="020B0604020202020204" pitchFamily="34" charset="0"/>
              <a:buChar char="•"/>
            </a:pPr>
            <a:r>
              <a:rPr lang="en-GB" dirty="0" smtClean="0">
                <a:solidFill>
                  <a:srgbClr val="000000"/>
                </a:solidFill>
                <a:latin typeface="Calibri Light" panose="020F0302020204030204"/>
              </a:rPr>
              <a:t>a </a:t>
            </a:r>
            <a:r>
              <a:rPr lang="en-GB" dirty="0">
                <a:solidFill>
                  <a:srgbClr val="000000"/>
                </a:solidFill>
                <a:latin typeface="Calibri Light" panose="020F0302020204030204"/>
              </a:rPr>
              <a:t>study of sexual behavior may reveal unexpectedly high rates of extramarital affairs among the women. Would it be ethical for the information to be released to the men of the community if it puts the women at risk</a:t>
            </a:r>
            <a:r>
              <a:rPr lang="en-GB" dirty="0" smtClean="0">
                <a:solidFill>
                  <a:srgbClr val="000000"/>
                </a:solidFill>
                <a:latin typeface="Calibri Light" panose="020F0302020204030204"/>
              </a:rPr>
              <a:t>?</a:t>
            </a:r>
          </a:p>
          <a:p>
            <a:pPr marL="742950" lvl="1" indent="-285750">
              <a:buFont typeface="Arial" panose="020B0604020202020204" pitchFamily="34" charset="0"/>
              <a:buChar char="•"/>
            </a:pPr>
            <a:r>
              <a:rPr lang="en-GB" dirty="0" smtClean="0">
                <a:solidFill>
                  <a:srgbClr val="000000"/>
                </a:solidFill>
                <a:latin typeface="Calibri Light" panose="020F0302020204030204"/>
              </a:rPr>
              <a:t>or that the prevalence of aids is higher than expected? </a:t>
            </a:r>
            <a:endParaRPr lang="en-GB" dirty="0">
              <a:solidFill>
                <a:srgbClr val="000000"/>
              </a:solidFill>
              <a:latin typeface="Calibri Light" panose="020F0302020204030204"/>
            </a:endParaRPr>
          </a:p>
        </p:txBody>
      </p:sp>
      <p:pic>
        <p:nvPicPr>
          <p:cNvPr id="4" name="Afbeelding 3"/>
          <p:cNvPicPr>
            <a:picLocks noChangeAspect="1"/>
          </p:cNvPicPr>
          <p:nvPr/>
        </p:nvPicPr>
        <p:blipFill rotWithShape="1">
          <a:blip r:embed="rId2"/>
          <a:srcRect l="16370" t="24200" r="15827" b="34874"/>
          <a:stretch/>
        </p:blipFill>
        <p:spPr>
          <a:xfrm>
            <a:off x="8059457" y="1466572"/>
            <a:ext cx="3342947" cy="2603641"/>
          </a:xfrm>
          <a:prstGeom prst="rect">
            <a:avLst/>
          </a:prstGeom>
          <a:noFill/>
          <a:ln>
            <a:solidFill>
              <a:srgbClr val="7030A0"/>
            </a:solidFill>
          </a:ln>
        </p:spPr>
      </p:pic>
    </p:spTree>
    <p:extLst>
      <p:ext uri="{BB962C8B-B14F-4D97-AF65-F5344CB8AC3E}">
        <p14:creationId xmlns:p14="http://schemas.microsoft.com/office/powerpoint/2010/main" val="264197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106320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Continued Access to treatment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2302522" y="3711162"/>
            <a:ext cx="9463390" cy="1631216"/>
          </a:xfrm>
          <a:prstGeom prst="rect">
            <a:avLst/>
          </a:prstGeom>
        </p:spPr>
        <p:txBody>
          <a:bodyPr wrap="square">
            <a:spAutoFit/>
          </a:bodyPr>
          <a:lstStyle/>
          <a:p>
            <a:r>
              <a:rPr lang="en-GB" sz="2000" dirty="0">
                <a:latin typeface="+mj-lt"/>
              </a:rPr>
              <a:t>Researchers and sponsors in the clinical trials should make reasonable, good faith efforts before the initiation of a trial to secure, at its conclusion, continued access for all participants to needed experimental interventions that have been proven effective for the participants. . . . </a:t>
            </a:r>
            <a:r>
              <a:rPr lang="en-GB" sz="2000" dirty="0" smtClean="0">
                <a:latin typeface="+mj-lt"/>
              </a:rPr>
              <a:t>Research </a:t>
            </a:r>
            <a:r>
              <a:rPr lang="en-GB" sz="2000" dirty="0">
                <a:latin typeface="+mj-lt"/>
              </a:rPr>
              <a:t>protocols should typically describe the duration, extent, and financing of such continued access. </a:t>
            </a:r>
          </a:p>
        </p:txBody>
      </p:sp>
      <p:sp>
        <p:nvSpPr>
          <p:cNvPr id="5" name="Rechthoek 4"/>
          <p:cNvSpPr/>
          <p:nvPr/>
        </p:nvSpPr>
        <p:spPr>
          <a:xfrm>
            <a:off x="467703" y="1358214"/>
            <a:ext cx="11409872" cy="707886"/>
          </a:xfrm>
          <a:prstGeom prst="rect">
            <a:avLst/>
          </a:prstGeom>
        </p:spPr>
        <p:txBody>
          <a:bodyPr wrap="square">
            <a:spAutoFit/>
          </a:bodyPr>
          <a:lstStyle/>
          <a:p>
            <a:pPr lvl="0"/>
            <a:r>
              <a:rPr lang="en-GB" sz="2000" dirty="0">
                <a:solidFill>
                  <a:srgbClr val="000000"/>
                </a:solidFill>
                <a:latin typeface="Calibri Light" panose="020F0302020204030204"/>
              </a:rPr>
              <a:t>Declaration of Helsinki: “At the conclusion of the study, every patient entered into the study should be assured of access to the </a:t>
            </a:r>
            <a:r>
              <a:rPr lang="en-GB" sz="2000" b="1" dirty="0">
                <a:solidFill>
                  <a:srgbClr val="7030A0"/>
                </a:solidFill>
                <a:latin typeface="Calibri Light" panose="020F0302020204030204"/>
              </a:rPr>
              <a:t>best proven </a:t>
            </a:r>
            <a:r>
              <a:rPr lang="en-GB" sz="2000" dirty="0">
                <a:solidFill>
                  <a:srgbClr val="000000"/>
                </a:solidFill>
                <a:latin typeface="Calibri Light" panose="020F0302020204030204"/>
              </a:rPr>
              <a:t>prophylactic, diagnostic and therapeutic methods identified by the study</a:t>
            </a:r>
            <a:r>
              <a:rPr lang="en-GB" sz="2000" dirty="0" smtClean="0">
                <a:solidFill>
                  <a:srgbClr val="000000"/>
                </a:solidFill>
                <a:latin typeface="Calibri Light" panose="020F0302020204030204"/>
              </a:rPr>
              <a:t>”</a:t>
            </a:r>
          </a:p>
        </p:txBody>
      </p:sp>
      <p:sp>
        <p:nvSpPr>
          <p:cNvPr id="8" name="Rechthoek 7"/>
          <p:cNvSpPr/>
          <p:nvPr/>
        </p:nvSpPr>
        <p:spPr>
          <a:xfrm>
            <a:off x="476249" y="2215180"/>
            <a:ext cx="11066006" cy="1323439"/>
          </a:xfrm>
          <a:prstGeom prst="rect">
            <a:avLst/>
          </a:prstGeom>
        </p:spPr>
        <p:txBody>
          <a:bodyPr wrap="square">
            <a:spAutoFit/>
          </a:bodyPr>
          <a:lstStyle/>
          <a:p>
            <a:pPr lvl="0"/>
            <a:r>
              <a:rPr lang="en-GB" sz="2000" dirty="0">
                <a:solidFill>
                  <a:srgbClr val="000000"/>
                </a:solidFill>
                <a:latin typeface="Calibri Light" panose="020F0302020204030204"/>
              </a:rPr>
              <a:t>If upheld, the mandate that investigators provide their participants with access to the best proven intervention—which often far exceeds the community standard of care and is likely to be unsustainable over the long term— may limit the types of research that can be conducted in the developing country context beyond the exploitative situations that the mandate is meant to prevent. </a:t>
            </a:r>
          </a:p>
        </p:txBody>
      </p:sp>
      <p:sp>
        <p:nvSpPr>
          <p:cNvPr id="9" name="Rechthoek 8"/>
          <p:cNvSpPr/>
          <p:nvPr/>
        </p:nvSpPr>
        <p:spPr>
          <a:xfrm>
            <a:off x="2362200" y="5653467"/>
            <a:ext cx="9262533" cy="400110"/>
          </a:xfrm>
          <a:prstGeom prst="rect">
            <a:avLst/>
          </a:prstGeom>
          <a:solidFill>
            <a:schemeClr val="bg2"/>
          </a:solidFill>
          <a:ln>
            <a:solidFill>
              <a:srgbClr val="7030A0"/>
            </a:solidFill>
          </a:ln>
        </p:spPr>
        <p:txBody>
          <a:bodyPr wrap="square">
            <a:spAutoFit/>
          </a:bodyPr>
          <a:lstStyle/>
          <a:p>
            <a:r>
              <a:rPr lang="en-GB" sz="2000" dirty="0">
                <a:solidFill>
                  <a:srgbClr val="000000"/>
                </a:solidFill>
                <a:latin typeface="+mj-lt"/>
              </a:rPr>
              <a:t>Why adopt this paternalistic approach? Why should local ERBs not make these decisions?</a:t>
            </a:r>
            <a:endParaRPr lang="en-GB" sz="2000" dirty="0">
              <a:latin typeface="+mj-lt"/>
            </a:endParaRPr>
          </a:p>
        </p:txBody>
      </p:sp>
    </p:spTree>
    <p:extLst>
      <p:ext uri="{BB962C8B-B14F-4D97-AF65-F5344CB8AC3E}">
        <p14:creationId xmlns:p14="http://schemas.microsoft.com/office/powerpoint/2010/main" val="118183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67704" y="421545"/>
            <a:ext cx="106320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Responsibilities of sponsor and host</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31" y="1455507"/>
            <a:ext cx="8249270" cy="3323987"/>
          </a:xfrm>
          <a:prstGeom prst="rect">
            <a:avLst/>
          </a:prstGeom>
        </p:spPr>
        <p:txBody>
          <a:bodyPr wrap="square">
            <a:spAutoFit/>
          </a:bodyPr>
          <a:lstStyle/>
          <a:p>
            <a:pPr>
              <a:spcAft>
                <a:spcPts val="1200"/>
              </a:spcAft>
            </a:pPr>
            <a:r>
              <a:rPr lang="en-GB" sz="2000" dirty="0">
                <a:latin typeface="+mj-lt"/>
              </a:rPr>
              <a:t>An </a:t>
            </a:r>
            <a:r>
              <a:rPr lang="en-GB" sz="2000" b="1" dirty="0">
                <a:solidFill>
                  <a:srgbClr val="7030A0"/>
                </a:solidFill>
                <a:latin typeface="+mj-lt"/>
              </a:rPr>
              <a:t>external sponsoring agency </a:t>
            </a:r>
            <a:r>
              <a:rPr lang="en-GB" sz="2000" dirty="0">
                <a:latin typeface="+mj-lt"/>
              </a:rPr>
              <a:t>(e.g. the pharmaceutical company) should submit the research protocol to ethical and scientific review </a:t>
            </a:r>
            <a:r>
              <a:rPr lang="en-GB" sz="2000" b="1" dirty="0">
                <a:solidFill>
                  <a:srgbClr val="7030A0"/>
                </a:solidFill>
                <a:latin typeface="+mj-lt"/>
              </a:rPr>
              <a:t>in the </a:t>
            </a:r>
            <a:r>
              <a:rPr lang="en-GB" sz="2000" b="1" dirty="0" smtClean="0">
                <a:solidFill>
                  <a:srgbClr val="7030A0"/>
                </a:solidFill>
                <a:latin typeface="+mj-lt"/>
              </a:rPr>
              <a:t>(home) country </a:t>
            </a:r>
            <a:r>
              <a:rPr lang="en-GB" sz="2000" b="1" dirty="0">
                <a:solidFill>
                  <a:srgbClr val="7030A0"/>
                </a:solidFill>
                <a:latin typeface="+mj-lt"/>
              </a:rPr>
              <a:t>of the sponsoring agency </a:t>
            </a:r>
            <a:r>
              <a:rPr lang="en-GB" sz="2000" dirty="0">
                <a:latin typeface="+mj-lt"/>
              </a:rPr>
              <a:t>and according to the standards of that country, </a:t>
            </a:r>
            <a:r>
              <a:rPr lang="en-GB" sz="2000" dirty="0" smtClean="0">
                <a:latin typeface="+mj-lt"/>
              </a:rPr>
              <a:t>and </a:t>
            </a:r>
            <a:r>
              <a:rPr lang="en-GB" sz="2000" dirty="0">
                <a:latin typeface="+mj-lt"/>
              </a:rPr>
              <a:t>the ethical standards applied should be no less exacting than they would be for research carried out in that country. </a:t>
            </a:r>
            <a:r>
              <a:rPr lang="en-GB" sz="2000" dirty="0" smtClean="0">
                <a:latin typeface="+mj-lt"/>
              </a:rPr>
              <a:t>Ethical </a:t>
            </a:r>
            <a:r>
              <a:rPr lang="en-GB" sz="2000" dirty="0">
                <a:latin typeface="+mj-lt"/>
              </a:rPr>
              <a:t>reviewers in the sponsoring countries </a:t>
            </a:r>
            <a:r>
              <a:rPr lang="en-GB" sz="2000" dirty="0" smtClean="0">
                <a:latin typeface="+mj-lt"/>
              </a:rPr>
              <a:t>have the </a:t>
            </a:r>
            <a:r>
              <a:rPr lang="en-GB" sz="2000" dirty="0">
                <a:latin typeface="+mj-lt"/>
              </a:rPr>
              <a:t>task </a:t>
            </a:r>
            <a:r>
              <a:rPr lang="en-GB" sz="2000" dirty="0" smtClean="0">
                <a:latin typeface="+mj-lt"/>
              </a:rPr>
              <a:t>to ensure </a:t>
            </a:r>
            <a:r>
              <a:rPr lang="en-GB" sz="2000" dirty="0">
                <a:latin typeface="+mj-lt"/>
              </a:rPr>
              <a:t>compliance with broad ethical standards. </a:t>
            </a:r>
            <a:endParaRPr lang="en-GB" sz="2000" dirty="0" smtClean="0">
              <a:latin typeface="+mj-lt"/>
            </a:endParaRPr>
          </a:p>
          <a:p>
            <a:r>
              <a:rPr lang="en-GB" sz="2000" dirty="0" smtClean="0">
                <a:latin typeface="+mj-lt"/>
              </a:rPr>
              <a:t>This </a:t>
            </a:r>
            <a:r>
              <a:rPr lang="en-GB" sz="2000" dirty="0">
                <a:latin typeface="+mj-lt"/>
              </a:rPr>
              <a:t>guideline suggests that it is unethical to conduct research in a particular country if the study in question would not receive the approval of the ethical review board of the sponsoring agency. </a:t>
            </a:r>
          </a:p>
        </p:txBody>
      </p:sp>
      <p:sp>
        <p:nvSpPr>
          <p:cNvPr id="3" name="Rechthoek 2"/>
          <p:cNvSpPr/>
          <p:nvPr/>
        </p:nvSpPr>
        <p:spPr>
          <a:xfrm>
            <a:off x="412130" y="4918762"/>
            <a:ext cx="11089296" cy="1323439"/>
          </a:xfrm>
          <a:prstGeom prst="rect">
            <a:avLst/>
          </a:prstGeom>
        </p:spPr>
        <p:txBody>
          <a:bodyPr wrap="square">
            <a:spAutoFit/>
          </a:bodyPr>
          <a:lstStyle/>
          <a:p>
            <a:pPr lvl="0"/>
            <a:r>
              <a:rPr lang="en-GB" sz="2000" dirty="0">
                <a:solidFill>
                  <a:srgbClr val="000000"/>
                </a:solidFill>
                <a:latin typeface="Calibri Light" panose="020F0302020204030204"/>
              </a:rPr>
              <a:t>Appropriate </a:t>
            </a:r>
            <a:r>
              <a:rPr lang="en-GB" sz="2000" b="1" dirty="0">
                <a:solidFill>
                  <a:srgbClr val="7030A0"/>
                </a:solidFill>
                <a:latin typeface="Calibri Light" panose="020F0302020204030204"/>
              </a:rPr>
              <a:t>authorities of the host </a:t>
            </a:r>
            <a:r>
              <a:rPr lang="en-GB" sz="2000" dirty="0">
                <a:solidFill>
                  <a:srgbClr val="000000"/>
                </a:solidFill>
                <a:latin typeface="Calibri Light" panose="020F0302020204030204"/>
              </a:rPr>
              <a:t>(e.g. developing) </a:t>
            </a:r>
            <a:r>
              <a:rPr lang="en-GB" sz="2000" b="1" dirty="0" smtClean="0">
                <a:solidFill>
                  <a:srgbClr val="7030A0"/>
                </a:solidFill>
                <a:latin typeface="Calibri Light" panose="020F0302020204030204"/>
              </a:rPr>
              <a:t>country</a:t>
            </a:r>
            <a:r>
              <a:rPr lang="en-GB" sz="2000" dirty="0">
                <a:solidFill>
                  <a:srgbClr val="000000"/>
                </a:solidFill>
                <a:latin typeface="Calibri Light" panose="020F0302020204030204"/>
              </a:rPr>
              <a:t>, including a national or </a:t>
            </a:r>
            <a:r>
              <a:rPr lang="en-GB" sz="2000" b="1" dirty="0">
                <a:solidFill>
                  <a:srgbClr val="7030A0"/>
                </a:solidFill>
                <a:latin typeface="Calibri Light" panose="020F0302020204030204"/>
              </a:rPr>
              <a:t>local ethical review committee</a:t>
            </a:r>
            <a:r>
              <a:rPr lang="en-GB" sz="2000" dirty="0">
                <a:solidFill>
                  <a:srgbClr val="000000"/>
                </a:solidFill>
                <a:latin typeface="Calibri Light" panose="020F0302020204030204"/>
              </a:rPr>
              <a:t> or its equivalent, should ensure that the proposed research meets their own ethical standards. The host country committees are responsible for determining whether the research objectives are responsive to the needs and priorities of the </a:t>
            </a:r>
            <a:r>
              <a:rPr lang="en-GB" sz="2000" dirty="0" smtClean="0">
                <a:solidFill>
                  <a:srgbClr val="000000"/>
                </a:solidFill>
                <a:latin typeface="Calibri Light" panose="020F0302020204030204"/>
              </a:rPr>
              <a:t>country. </a:t>
            </a:r>
            <a:endParaRPr lang="en-GB" sz="2000" dirty="0">
              <a:solidFill>
                <a:srgbClr val="000000"/>
              </a:solidFill>
              <a:latin typeface="Calibri Light" panose="020F0302020204030204"/>
            </a:endParaRPr>
          </a:p>
        </p:txBody>
      </p:sp>
      <p:pic>
        <p:nvPicPr>
          <p:cNvPr id="5" name="Afbeelding 4"/>
          <p:cNvPicPr>
            <a:picLocks noChangeAspect="1"/>
          </p:cNvPicPr>
          <p:nvPr/>
        </p:nvPicPr>
        <p:blipFill>
          <a:blip r:embed="rId2"/>
          <a:stretch>
            <a:fillRect/>
          </a:stretch>
        </p:blipFill>
        <p:spPr>
          <a:xfrm>
            <a:off x="8898466" y="1573354"/>
            <a:ext cx="2753147" cy="2698084"/>
          </a:xfrm>
          <a:prstGeom prst="rect">
            <a:avLst/>
          </a:prstGeom>
        </p:spPr>
      </p:pic>
    </p:spTree>
    <p:extLst>
      <p:ext uri="{BB962C8B-B14F-4D97-AF65-F5344CB8AC3E}">
        <p14:creationId xmlns:p14="http://schemas.microsoft.com/office/powerpoint/2010/main" val="184988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8508364" y="1720552"/>
            <a:ext cx="2952750" cy="2895600"/>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67704" y="421545"/>
            <a:ext cx="106320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Risk vs. benefit for host population</a:t>
            </a: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30" y="1460010"/>
            <a:ext cx="7643363" cy="1092607"/>
          </a:xfrm>
          <a:prstGeom prst="rect">
            <a:avLst/>
          </a:prstGeom>
        </p:spPr>
        <p:txBody>
          <a:bodyPr wrap="square">
            <a:spAutoFit/>
          </a:bodyPr>
          <a:lstStyle/>
          <a:p>
            <a:pPr lvl="0">
              <a:spcAft>
                <a:spcPts val="600"/>
              </a:spcAft>
            </a:pPr>
            <a:r>
              <a:rPr lang="en-GB" sz="2000" dirty="0" smtClean="0">
                <a:latin typeface="+mj-lt"/>
              </a:rPr>
              <a:t>Some studies will have benefits for the host population; some may not. </a:t>
            </a:r>
          </a:p>
          <a:p>
            <a:pPr lvl="0"/>
            <a:r>
              <a:rPr lang="en-GB" sz="2000" dirty="0" smtClean="0">
                <a:solidFill>
                  <a:srgbClr val="000000"/>
                </a:solidFill>
                <a:latin typeface="Calibri Light" panose="020F0302020204030204"/>
              </a:rPr>
              <a:t>Ethical principles dictate that there should be a positive result from the risk versus benefit for the host population. </a:t>
            </a:r>
            <a:endParaRPr lang="en-GB" sz="2000" dirty="0">
              <a:latin typeface="+mj-lt"/>
            </a:endParaRPr>
          </a:p>
        </p:txBody>
      </p:sp>
      <p:sp>
        <p:nvSpPr>
          <p:cNvPr id="5" name="Rechthoek 4"/>
          <p:cNvSpPr/>
          <p:nvPr/>
        </p:nvSpPr>
        <p:spPr>
          <a:xfrm>
            <a:off x="412129" y="3939237"/>
            <a:ext cx="8672603" cy="707886"/>
          </a:xfrm>
          <a:prstGeom prst="rect">
            <a:avLst/>
          </a:prstGeom>
        </p:spPr>
        <p:txBody>
          <a:bodyPr wrap="square">
            <a:spAutoFit/>
          </a:bodyPr>
          <a:lstStyle/>
          <a:p>
            <a:pPr lvl="0"/>
            <a:r>
              <a:rPr lang="en-GB" sz="2000" dirty="0">
                <a:solidFill>
                  <a:srgbClr val="000000"/>
                </a:solidFill>
                <a:latin typeface="Calibri Light" panose="020F0302020204030204"/>
              </a:rPr>
              <a:t>In </a:t>
            </a:r>
            <a:r>
              <a:rPr lang="en-GB" sz="2000" dirty="0" smtClean="0">
                <a:solidFill>
                  <a:srgbClr val="000000"/>
                </a:solidFill>
                <a:latin typeface="Calibri Light" panose="020F0302020204030204"/>
              </a:rPr>
              <a:t>another view, it should be left to the ethical committee at the host country whether the risk/cost/benefit relation is adequate to be taken up by the country. </a:t>
            </a:r>
          </a:p>
        </p:txBody>
      </p:sp>
      <p:sp>
        <p:nvSpPr>
          <p:cNvPr id="8" name="Rechthoek 7"/>
          <p:cNvSpPr/>
          <p:nvPr/>
        </p:nvSpPr>
        <p:spPr>
          <a:xfrm>
            <a:off x="412130" y="2891984"/>
            <a:ext cx="6096000" cy="707886"/>
          </a:xfrm>
          <a:prstGeom prst="rect">
            <a:avLst/>
          </a:prstGeom>
        </p:spPr>
        <p:txBody>
          <a:bodyPr>
            <a:spAutoFit/>
          </a:bodyPr>
          <a:lstStyle/>
          <a:p>
            <a:pPr lvl="0"/>
            <a:r>
              <a:rPr lang="en-GB" sz="2000" dirty="0">
                <a:solidFill>
                  <a:srgbClr val="000000"/>
                </a:solidFill>
                <a:latin typeface="Calibri Light" panose="020F0302020204030204"/>
              </a:rPr>
              <a:t>Some ethicists will argue that it is not  permissible to do studies that do not benefit the host population at large. </a:t>
            </a:r>
          </a:p>
        </p:txBody>
      </p:sp>
      <p:sp>
        <p:nvSpPr>
          <p:cNvPr id="9" name="Rechthoek 8"/>
          <p:cNvSpPr/>
          <p:nvPr/>
        </p:nvSpPr>
        <p:spPr>
          <a:xfrm>
            <a:off x="412129" y="4976884"/>
            <a:ext cx="7643363" cy="707886"/>
          </a:xfrm>
          <a:prstGeom prst="rect">
            <a:avLst/>
          </a:prstGeom>
        </p:spPr>
        <p:txBody>
          <a:bodyPr wrap="square">
            <a:spAutoFit/>
          </a:bodyPr>
          <a:lstStyle/>
          <a:p>
            <a:pPr lvl="0"/>
            <a:r>
              <a:rPr lang="en-GB" sz="2000" dirty="0">
                <a:solidFill>
                  <a:srgbClr val="000000"/>
                </a:solidFill>
                <a:latin typeface="Calibri Light" panose="020F0302020204030204"/>
              </a:rPr>
              <a:t>Of course, it remains </a:t>
            </a:r>
            <a:r>
              <a:rPr lang="en-GB" sz="2000" dirty="0" smtClean="0">
                <a:solidFill>
                  <a:srgbClr val="000000"/>
                </a:solidFill>
                <a:latin typeface="Calibri Light" panose="020F0302020204030204"/>
              </a:rPr>
              <a:t>ethically obligatory that </a:t>
            </a:r>
            <a:r>
              <a:rPr lang="en-GB" sz="2000" dirty="0">
                <a:solidFill>
                  <a:srgbClr val="000000"/>
                </a:solidFill>
                <a:latin typeface="Calibri Light" panose="020F0302020204030204"/>
              </a:rPr>
              <a:t>individual participants to the study should be well informed and should have informed consent. </a:t>
            </a:r>
          </a:p>
        </p:txBody>
      </p:sp>
    </p:spTree>
    <p:extLst>
      <p:ext uri="{BB962C8B-B14F-4D97-AF65-F5344CB8AC3E}">
        <p14:creationId xmlns:p14="http://schemas.microsoft.com/office/powerpoint/2010/main" val="3750574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Case: HIV ‘for the poor’ medicine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Tekstvak 2"/>
          <p:cNvSpPr txBox="1"/>
          <p:nvPr/>
        </p:nvSpPr>
        <p:spPr>
          <a:xfrm>
            <a:off x="1733833" y="1610124"/>
            <a:ext cx="8712479" cy="1938992"/>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mj-lt"/>
              </a:rPr>
              <a:t>A diseased pregnant woman may pass her HIV infection to her child. </a:t>
            </a:r>
          </a:p>
          <a:p>
            <a:pPr marL="342900" indent="-342900">
              <a:buFont typeface="Arial" panose="020B0604020202020204" pitchFamily="34" charset="0"/>
              <a:buChar char="•"/>
            </a:pPr>
            <a:r>
              <a:rPr lang="en-GB" sz="2000" dirty="0" smtClean="0">
                <a:latin typeface="+mj-lt"/>
              </a:rPr>
              <a:t>There exists a treatment which reduces the chance of this transmission by two thirds. At 800 USD per case, this is too expensive for many developing countries. </a:t>
            </a:r>
          </a:p>
          <a:p>
            <a:pPr marL="342900" indent="-342900">
              <a:buFont typeface="Arial" panose="020B0604020202020204" pitchFamily="34" charset="0"/>
              <a:buChar char="•"/>
            </a:pPr>
            <a:r>
              <a:rPr lang="en-GB" sz="2000" dirty="0" smtClean="0">
                <a:latin typeface="+mj-lt"/>
              </a:rPr>
              <a:t>Maybe a reduced dose of this medicine will also have benefits (reduce the risk of transmission), at lower cost. </a:t>
            </a:r>
          </a:p>
          <a:p>
            <a:pPr marL="342900" indent="-342900">
              <a:buFont typeface="Arial" panose="020B0604020202020204" pitchFamily="34" charset="0"/>
              <a:buChar char="•"/>
            </a:pPr>
            <a:r>
              <a:rPr lang="en-GB" sz="2000" dirty="0" smtClean="0">
                <a:latin typeface="+mj-lt"/>
              </a:rPr>
              <a:t>Research question: is the cheap treatment better than nothing ?</a:t>
            </a:r>
            <a:endParaRPr lang="en-GB" sz="2000" dirty="0">
              <a:latin typeface="+mj-lt"/>
            </a:endParaRPr>
          </a:p>
        </p:txBody>
      </p:sp>
      <p:sp>
        <p:nvSpPr>
          <p:cNvPr id="8" name="Tekstvak 7"/>
          <p:cNvSpPr txBox="1"/>
          <p:nvPr/>
        </p:nvSpPr>
        <p:spPr>
          <a:xfrm>
            <a:off x="698385" y="4070107"/>
            <a:ext cx="10322216" cy="1015663"/>
          </a:xfrm>
          <a:prstGeom prst="rect">
            <a:avLst/>
          </a:prstGeom>
          <a:noFill/>
        </p:spPr>
        <p:txBody>
          <a:bodyPr wrap="square" rtlCol="0">
            <a:spAutoFit/>
          </a:bodyPr>
          <a:lstStyle/>
          <a:p>
            <a:pPr algn="ctr"/>
            <a:r>
              <a:rPr lang="en-GB" sz="2000" dirty="0" smtClean="0">
                <a:latin typeface="+mj-lt"/>
              </a:rPr>
              <a:t>Is it ethical research to do a study to compare the cheap treatment with a placebo; </a:t>
            </a:r>
          </a:p>
          <a:p>
            <a:pPr algn="ctr"/>
            <a:r>
              <a:rPr lang="en-GB" sz="2000" dirty="0" smtClean="0">
                <a:latin typeface="+mj-lt"/>
              </a:rPr>
              <a:t>something that would not be done in a Western country </a:t>
            </a:r>
          </a:p>
          <a:p>
            <a:pPr algn="ctr"/>
            <a:r>
              <a:rPr lang="en-GB" sz="2000" dirty="0" smtClean="0">
                <a:latin typeface="+mj-lt"/>
              </a:rPr>
              <a:t>(because there, you would have to compare it to the full dose solution) ?</a:t>
            </a:r>
            <a:endParaRPr lang="en-GB" sz="2000" dirty="0">
              <a:latin typeface="+mj-lt"/>
            </a:endParaRPr>
          </a:p>
        </p:txBody>
      </p:sp>
    </p:spTree>
    <p:extLst>
      <p:ext uri="{BB962C8B-B14F-4D97-AF65-F5344CB8AC3E}">
        <p14:creationId xmlns:p14="http://schemas.microsoft.com/office/powerpoint/2010/main" val="3002707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505563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7928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Clinical Trials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412130" y="1465901"/>
            <a:ext cx="6555937" cy="1938992"/>
          </a:xfrm>
          <a:prstGeom prst="rect">
            <a:avLst/>
          </a:prstGeom>
          <a:noFill/>
        </p:spPr>
        <p:txBody>
          <a:bodyPr wrap="square" rtlCol="0">
            <a:spAutoFit/>
          </a:bodyPr>
          <a:lstStyle/>
          <a:p>
            <a:pPr>
              <a:spcAft>
                <a:spcPts val="600"/>
              </a:spcAft>
            </a:pPr>
            <a:r>
              <a:rPr lang="en-GB" sz="2000" dirty="0" smtClean="0">
                <a:latin typeface="+mj-lt"/>
              </a:rPr>
              <a:t>Clinical </a:t>
            </a:r>
            <a:r>
              <a:rPr lang="en-GB" sz="2000" dirty="0">
                <a:latin typeface="+mj-lt"/>
              </a:rPr>
              <a:t>trials are </a:t>
            </a:r>
            <a:r>
              <a:rPr lang="en-GB" sz="2000" b="1" dirty="0">
                <a:solidFill>
                  <a:srgbClr val="7030A0"/>
                </a:solidFill>
                <a:latin typeface="+mj-lt"/>
              </a:rPr>
              <a:t>research studies </a:t>
            </a:r>
            <a:r>
              <a:rPr lang="en-GB" sz="2000" dirty="0">
                <a:latin typeface="+mj-lt"/>
              </a:rPr>
              <a:t>that test how well new medical approaches work in people. Each study answers scientific questions and tries to find better ways to prevent, screen for, diagnose, or treat a disease. Clinical trials may also compare a new treatment to a treatment that is already available</a:t>
            </a:r>
            <a:r>
              <a:rPr lang="en-GB" sz="2000" dirty="0" smtClean="0">
                <a:latin typeface="+mj-lt"/>
              </a:rPr>
              <a:t>.</a:t>
            </a:r>
            <a:endParaRPr lang="en-GB" sz="2000" dirty="0">
              <a:latin typeface="+mj-lt"/>
            </a:endParaRPr>
          </a:p>
        </p:txBody>
      </p:sp>
      <p:sp>
        <p:nvSpPr>
          <p:cNvPr id="5" name="Rechthoek 4"/>
          <p:cNvSpPr/>
          <p:nvPr/>
        </p:nvSpPr>
        <p:spPr>
          <a:xfrm>
            <a:off x="467704" y="3831461"/>
            <a:ext cx="6187018" cy="2246769"/>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Every clinical trial has a </a:t>
            </a:r>
            <a:r>
              <a:rPr lang="en-GB" sz="2000" b="1" dirty="0">
                <a:solidFill>
                  <a:srgbClr val="7030A0"/>
                </a:solidFill>
                <a:latin typeface="Calibri Light" panose="020F0302020204030204"/>
              </a:rPr>
              <a:t>protocol</a:t>
            </a:r>
            <a:r>
              <a:rPr lang="en-GB" sz="2000" dirty="0">
                <a:solidFill>
                  <a:srgbClr val="000000"/>
                </a:solidFill>
                <a:latin typeface="Calibri Light" panose="020F0302020204030204"/>
              </a:rPr>
              <a:t>, or action plan, for conducting the trial. The plan describes what will be done in the study, how it will be conducted, and why each part of the study is necessary. Each study has its own rules about who can take part. Some studies need volunteers with a certain disease. Some need healthy people. Others want just men or just women.</a:t>
            </a:r>
          </a:p>
        </p:txBody>
      </p:sp>
      <p:pic>
        <p:nvPicPr>
          <p:cNvPr id="13" name="Afbeelding 12"/>
          <p:cNvPicPr>
            <a:picLocks noChangeAspect="1"/>
          </p:cNvPicPr>
          <p:nvPr/>
        </p:nvPicPr>
        <p:blipFill rotWithShape="1">
          <a:blip r:embed="rId2"/>
          <a:srcRect l="15827"/>
          <a:stretch/>
        </p:blipFill>
        <p:spPr>
          <a:xfrm>
            <a:off x="7476066" y="2300419"/>
            <a:ext cx="3607858" cy="2847975"/>
          </a:xfrm>
          <a:prstGeom prst="rect">
            <a:avLst/>
          </a:prstGeom>
        </p:spPr>
      </p:pic>
    </p:spTree>
    <p:extLst>
      <p:ext uri="{BB962C8B-B14F-4D97-AF65-F5344CB8AC3E}">
        <p14:creationId xmlns:p14="http://schemas.microsoft.com/office/powerpoint/2010/main" val="352025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440796"/>
            <a:ext cx="107928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Clinical Trials are part of a Medical Research Study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412130" y="1436256"/>
            <a:ext cx="7114737" cy="4093428"/>
          </a:xfrm>
          <a:prstGeom prst="rect">
            <a:avLst/>
          </a:prstGeom>
          <a:noFill/>
        </p:spPr>
        <p:txBody>
          <a:bodyPr wrap="square" rtlCol="0">
            <a:spAutoFit/>
          </a:bodyPr>
          <a:lstStyle/>
          <a:p>
            <a:pPr>
              <a:spcAft>
                <a:spcPts val="600"/>
              </a:spcAft>
            </a:pPr>
            <a:r>
              <a:rPr lang="en-GB" sz="2000" dirty="0" smtClean="0">
                <a:latin typeface="+mj-lt"/>
              </a:rPr>
              <a:t>A standard biomedical research study on an ‘</a:t>
            </a:r>
            <a:r>
              <a:rPr lang="en-GB" sz="2000" b="1" dirty="0" smtClean="0">
                <a:solidFill>
                  <a:srgbClr val="7030A0"/>
                </a:solidFill>
                <a:latin typeface="+mj-lt"/>
              </a:rPr>
              <a:t>Investigational New Drug’ (IND) </a:t>
            </a:r>
            <a:r>
              <a:rPr lang="en-GB" sz="2000" dirty="0" smtClean="0">
                <a:latin typeface="+mj-lt"/>
              </a:rPr>
              <a:t>has the following four phases:</a:t>
            </a:r>
          </a:p>
          <a:p>
            <a:pPr marL="800100" lvl="1" indent="-342900">
              <a:spcAft>
                <a:spcPts val="600"/>
              </a:spcAft>
              <a:buFont typeface="+mj-lt"/>
              <a:buAutoNum type="arabicPeriod"/>
            </a:pPr>
            <a:r>
              <a:rPr lang="en-GB" sz="2000" dirty="0">
                <a:latin typeface="+mj-lt"/>
              </a:rPr>
              <a:t>D</a:t>
            </a:r>
            <a:r>
              <a:rPr lang="en-GB" sz="2000" dirty="0" smtClean="0">
                <a:latin typeface="+mj-lt"/>
              </a:rPr>
              <a:t>etermine how </a:t>
            </a:r>
            <a:r>
              <a:rPr lang="en-GB" sz="2000" b="1" dirty="0" smtClean="0">
                <a:solidFill>
                  <a:srgbClr val="7030A0"/>
                </a:solidFill>
                <a:latin typeface="+mj-lt"/>
              </a:rPr>
              <a:t>safe</a:t>
            </a:r>
            <a:r>
              <a:rPr lang="en-GB" sz="2000" dirty="0" smtClean="0">
                <a:latin typeface="+mj-lt"/>
              </a:rPr>
              <a:t> the IND is.</a:t>
            </a:r>
          </a:p>
          <a:p>
            <a:pPr marL="800100" lvl="1" indent="-342900">
              <a:spcAft>
                <a:spcPts val="600"/>
              </a:spcAft>
              <a:buFont typeface="+mj-lt"/>
              <a:buAutoNum type="arabicPeriod"/>
            </a:pPr>
            <a:r>
              <a:rPr lang="en-GB" sz="2000" dirty="0" smtClean="0">
                <a:latin typeface="+mj-lt"/>
              </a:rPr>
              <a:t>Give the IND to a small number of patients with the targeted disease to determine whether the IND is </a:t>
            </a:r>
            <a:r>
              <a:rPr lang="en-GB" sz="2000" b="1" dirty="0" smtClean="0">
                <a:solidFill>
                  <a:srgbClr val="7030A0"/>
                </a:solidFill>
                <a:latin typeface="+mj-lt"/>
              </a:rPr>
              <a:t>effective</a:t>
            </a:r>
            <a:r>
              <a:rPr lang="en-GB" sz="2000" dirty="0" smtClean="0">
                <a:latin typeface="+mj-lt"/>
              </a:rPr>
              <a:t>. </a:t>
            </a:r>
          </a:p>
          <a:p>
            <a:pPr marL="800100" lvl="1" indent="-342900">
              <a:spcAft>
                <a:spcPts val="600"/>
              </a:spcAft>
              <a:buFont typeface="+mj-lt"/>
              <a:buAutoNum type="arabicPeriod"/>
            </a:pPr>
            <a:r>
              <a:rPr lang="en-GB" sz="2000" dirty="0" smtClean="0">
                <a:latin typeface="+mj-lt"/>
              </a:rPr>
              <a:t>Conduct a </a:t>
            </a:r>
            <a:r>
              <a:rPr lang="en-GB" sz="2000" b="1" dirty="0" smtClean="0">
                <a:solidFill>
                  <a:srgbClr val="7030A0"/>
                </a:solidFill>
                <a:latin typeface="+mj-lt"/>
              </a:rPr>
              <a:t>randomized clinical trial (RCT) </a:t>
            </a:r>
            <a:r>
              <a:rPr lang="en-GB" sz="2000" dirty="0" smtClean="0">
                <a:latin typeface="+mj-lt"/>
              </a:rPr>
              <a:t>of the IND on a large number of patients who have the targeted disease. The purpose of the RCT is to conclusively establish that the IND is at least as good and hopefully better than one of the established effective drugs for the targeted disease.</a:t>
            </a:r>
          </a:p>
          <a:p>
            <a:pPr marL="800100" lvl="1" indent="-342900">
              <a:spcAft>
                <a:spcPts val="600"/>
              </a:spcAft>
              <a:buFont typeface="+mj-lt"/>
              <a:buAutoNum type="arabicPeriod"/>
            </a:pPr>
            <a:r>
              <a:rPr lang="en-GB" sz="2000" dirty="0" smtClean="0">
                <a:latin typeface="+mj-lt"/>
              </a:rPr>
              <a:t>Monitor whether the IND has any unanticipated, deleterious </a:t>
            </a:r>
            <a:r>
              <a:rPr lang="en-GB" sz="2000" b="1" dirty="0" smtClean="0">
                <a:solidFill>
                  <a:srgbClr val="7030A0"/>
                </a:solidFill>
                <a:latin typeface="+mj-lt"/>
              </a:rPr>
              <a:t>side effects</a:t>
            </a:r>
            <a:r>
              <a:rPr lang="en-GB" sz="2000" dirty="0" smtClean="0">
                <a:latin typeface="+mj-lt"/>
              </a:rPr>
              <a:t>.</a:t>
            </a:r>
            <a:endParaRPr lang="en-GB" sz="2000" dirty="0">
              <a:latin typeface="+mj-lt"/>
            </a:endParaRPr>
          </a:p>
        </p:txBody>
      </p:sp>
      <p:sp>
        <p:nvSpPr>
          <p:cNvPr id="9" name="Tekstvak 8"/>
          <p:cNvSpPr txBox="1"/>
          <p:nvPr/>
        </p:nvSpPr>
        <p:spPr>
          <a:xfrm>
            <a:off x="5935054" y="5747621"/>
            <a:ext cx="5544519" cy="400110"/>
          </a:xfrm>
          <a:prstGeom prst="rect">
            <a:avLst/>
          </a:prstGeom>
          <a:solidFill>
            <a:schemeClr val="bg2"/>
          </a:solidFill>
          <a:ln>
            <a:solidFill>
              <a:srgbClr val="7030A0"/>
            </a:solidFill>
          </a:ln>
        </p:spPr>
        <p:txBody>
          <a:bodyPr wrap="square" rtlCol="0">
            <a:spAutoFit/>
          </a:bodyPr>
          <a:lstStyle/>
          <a:p>
            <a:r>
              <a:rPr lang="en-GB" sz="2000" dirty="0" smtClean="0">
                <a:latin typeface="+mj-lt"/>
              </a:rPr>
              <a:t>The ethical issues often focus on phase 3: the Trial</a:t>
            </a:r>
            <a:endParaRPr lang="en-GB" sz="2000" dirty="0">
              <a:latin typeface="+mj-lt"/>
            </a:endParaRPr>
          </a:p>
        </p:txBody>
      </p:sp>
      <p:sp>
        <p:nvSpPr>
          <p:cNvPr id="3" name="Rechthoek 2"/>
          <p:cNvSpPr/>
          <p:nvPr/>
        </p:nvSpPr>
        <p:spPr>
          <a:xfrm>
            <a:off x="8606414" y="1597448"/>
            <a:ext cx="2756650" cy="1938992"/>
          </a:xfrm>
          <a:prstGeom prst="rect">
            <a:avLst/>
          </a:prstGeom>
          <a:ln>
            <a:solidFill>
              <a:srgbClr val="7030A0"/>
            </a:solidFill>
          </a:ln>
        </p:spPr>
        <p:txBody>
          <a:bodyPr wrap="square">
            <a:spAutoFit/>
          </a:bodyPr>
          <a:lstStyle/>
          <a:p>
            <a:pPr algn="ctr">
              <a:spcAft>
                <a:spcPts val="600"/>
              </a:spcAft>
            </a:pPr>
            <a:r>
              <a:rPr lang="en-GB" sz="2000" dirty="0" smtClean="0">
                <a:solidFill>
                  <a:srgbClr val="000000"/>
                </a:solidFill>
                <a:latin typeface="Calibri Light" panose="020F0302020204030204"/>
              </a:rPr>
              <a:t>For New Medical Devices the same approach is valid. In practice, </a:t>
            </a:r>
            <a:r>
              <a:rPr lang="en-GB" sz="2000" b="1" dirty="0" smtClean="0">
                <a:solidFill>
                  <a:srgbClr val="7030A0"/>
                </a:solidFill>
                <a:latin typeface="Calibri Light" panose="020F0302020204030204"/>
              </a:rPr>
              <a:t>drug tests </a:t>
            </a:r>
            <a:r>
              <a:rPr lang="en-GB" sz="2000" dirty="0" smtClean="0">
                <a:solidFill>
                  <a:srgbClr val="000000"/>
                </a:solidFill>
                <a:latin typeface="Calibri Light" panose="020F0302020204030204"/>
              </a:rPr>
              <a:t>happen more frequently and can have more risks</a:t>
            </a:r>
            <a:r>
              <a:rPr lang="en-GB" sz="2000" dirty="0">
                <a:solidFill>
                  <a:srgbClr val="000000"/>
                </a:solidFill>
                <a:latin typeface="Calibri Light" panose="020F0302020204030204"/>
              </a:rPr>
              <a:t>. </a:t>
            </a:r>
          </a:p>
        </p:txBody>
      </p:sp>
      <p:sp>
        <p:nvSpPr>
          <p:cNvPr id="4" name="Rechthoek 3"/>
          <p:cNvSpPr/>
          <p:nvPr/>
        </p:nvSpPr>
        <p:spPr>
          <a:xfrm>
            <a:off x="8606414" y="3831842"/>
            <a:ext cx="2763618" cy="1323439"/>
          </a:xfrm>
          <a:prstGeom prst="rect">
            <a:avLst/>
          </a:prstGeom>
          <a:ln>
            <a:solidFill>
              <a:srgbClr val="7030A0"/>
            </a:solidFill>
          </a:ln>
        </p:spPr>
        <p:txBody>
          <a:bodyPr wrap="square">
            <a:spAutoFit/>
          </a:bodyPr>
          <a:lstStyle/>
          <a:p>
            <a:pPr algn="ctr">
              <a:spcAft>
                <a:spcPts val="600"/>
              </a:spcAft>
            </a:pPr>
            <a:r>
              <a:rPr lang="en-GB" sz="2000" dirty="0">
                <a:solidFill>
                  <a:srgbClr val="000000"/>
                </a:solidFill>
                <a:latin typeface="Calibri Light" panose="020F0302020204030204"/>
              </a:rPr>
              <a:t>Only 10% of all drugs started in human clinical trials become an approved drug.</a:t>
            </a:r>
          </a:p>
        </p:txBody>
      </p:sp>
    </p:spTree>
    <p:extLst>
      <p:ext uri="{BB962C8B-B14F-4D97-AF65-F5344CB8AC3E}">
        <p14:creationId xmlns:p14="http://schemas.microsoft.com/office/powerpoint/2010/main" val="2815417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107928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 Randomized Clinical Trial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412130" y="1346500"/>
            <a:ext cx="5895537" cy="2631490"/>
          </a:xfrm>
          <a:prstGeom prst="rect">
            <a:avLst/>
          </a:prstGeom>
          <a:noFill/>
        </p:spPr>
        <p:txBody>
          <a:bodyPr wrap="square" rtlCol="0">
            <a:spAutoFit/>
          </a:bodyPr>
          <a:lstStyle/>
          <a:p>
            <a:pPr>
              <a:spcAft>
                <a:spcPts val="600"/>
              </a:spcAft>
            </a:pPr>
            <a:r>
              <a:rPr lang="en-GB" sz="2000" dirty="0" smtClean="0">
                <a:latin typeface="+mj-lt"/>
              </a:rPr>
              <a:t>In the RCT, researchers typically divide subjects into two groups: one (the </a:t>
            </a:r>
            <a:r>
              <a:rPr lang="en-GB" sz="2000" b="1" dirty="0" smtClean="0">
                <a:solidFill>
                  <a:srgbClr val="7030A0"/>
                </a:solidFill>
                <a:latin typeface="+mj-lt"/>
              </a:rPr>
              <a:t>Treatment Group</a:t>
            </a:r>
            <a:r>
              <a:rPr lang="en-GB" sz="2000" dirty="0" smtClean="0">
                <a:latin typeface="+mj-lt"/>
              </a:rPr>
              <a:t>) receives the IND and the other (the </a:t>
            </a:r>
            <a:r>
              <a:rPr lang="en-GB" sz="2000" b="1" dirty="0" smtClean="0">
                <a:solidFill>
                  <a:srgbClr val="7030A0"/>
                </a:solidFill>
                <a:latin typeface="+mj-lt"/>
              </a:rPr>
              <a:t>Control Group</a:t>
            </a:r>
            <a:r>
              <a:rPr lang="en-GB" sz="2000" dirty="0" smtClean="0">
                <a:latin typeface="+mj-lt"/>
              </a:rPr>
              <a:t>) receives an established effective drug: the currently best available drug. </a:t>
            </a:r>
          </a:p>
          <a:p>
            <a:pPr>
              <a:spcAft>
                <a:spcPts val="600"/>
              </a:spcAft>
            </a:pPr>
            <a:r>
              <a:rPr lang="en-GB" sz="2000" dirty="0" smtClean="0">
                <a:latin typeface="+mj-lt"/>
              </a:rPr>
              <a:t>If there is currently no established effective drug, the second group receives a </a:t>
            </a:r>
            <a:r>
              <a:rPr lang="en-GB" sz="2000" b="1" dirty="0" smtClean="0">
                <a:solidFill>
                  <a:srgbClr val="7030A0"/>
                </a:solidFill>
                <a:latin typeface="+mj-lt"/>
              </a:rPr>
              <a:t>placebo</a:t>
            </a:r>
            <a:r>
              <a:rPr lang="en-GB" sz="2000" dirty="0" smtClean="0">
                <a:latin typeface="+mj-lt"/>
              </a:rPr>
              <a:t>: a substance that looks identical to the IND but does not have any pharmacological effect on the condition being treated. </a:t>
            </a:r>
            <a:endParaRPr lang="en-GB" sz="2000" dirty="0">
              <a:latin typeface="+mj-lt"/>
            </a:endParaRPr>
          </a:p>
        </p:txBody>
      </p:sp>
      <p:pic>
        <p:nvPicPr>
          <p:cNvPr id="3" name="Afbeelding 2"/>
          <p:cNvPicPr>
            <a:picLocks noChangeAspect="1"/>
          </p:cNvPicPr>
          <p:nvPr/>
        </p:nvPicPr>
        <p:blipFill rotWithShape="1">
          <a:blip r:embed="rId2"/>
          <a:srcRect t="5196" b="2953"/>
          <a:stretch/>
        </p:blipFill>
        <p:spPr>
          <a:xfrm>
            <a:off x="6554809" y="1374209"/>
            <a:ext cx="5146123" cy="2836086"/>
          </a:xfrm>
          <a:prstGeom prst="rect">
            <a:avLst/>
          </a:prstGeom>
        </p:spPr>
      </p:pic>
      <p:grpSp>
        <p:nvGrpSpPr>
          <p:cNvPr id="4" name="Groep 3"/>
          <p:cNvGrpSpPr/>
          <p:nvPr/>
        </p:nvGrpSpPr>
        <p:grpSpPr>
          <a:xfrm>
            <a:off x="477731" y="3977990"/>
            <a:ext cx="11224683" cy="2326496"/>
            <a:chOff x="476249" y="4006571"/>
            <a:chExt cx="11224683" cy="2326496"/>
          </a:xfrm>
        </p:grpSpPr>
        <p:sp>
          <p:nvSpPr>
            <p:cNvPr id="10" name="Tekstvak 9"/>
            <p:cNvSpPr txBox="1"/>
            <p:nvPr/>
          </p:nvSpPr>
          <p:spPr>
            <a:xfrm>
              <a:off x="4476129" y="4957905"/>
              <a:ext cx="7224803" cy="1015663"/>
            </a:xfrm>
            <a:prstGeom prst="rect">
              <a:avLst/>
            </a:prstGeom>
            <a:noFill/>
          </p:spPr>
          <p:txBody>
            <a:bodyPr wrap="square" rtlCol="0">
              <a:spAutoFit/>
            </a:bodyPr>
            <a:lstStyle/>
            <a:p>
              <a:pPr algn="ctr"/>
              <a:r>
                <a:rPr lang="en-GB" sz="2000" dirty="0" smtClean="0">
                  <a:latin typeface="+mj-lt"/>
                </a:rPr>
                <a:t>Importantly, most RCT’s are </a:t>
              </a:r>
              <a:r>
                <a:rPr lang="en-GB" sz="2000" b="1" dirty="0" smtClean="0">
                  <a:solidFill>
                    <a:srgbClr val="7030A0"/>
                  </a:solidFill>
                  <a:latin typeface="+mj-lt"/>
                </a:rPr>
                <a:t>double-blind</a:t>
              </a:r>
              <a:r>
                <a:rPr lang="en-GB" sz="2000" dirty="0" smtClean="0">
                  <a:latin typeface="+mj-lt"/>
                </a:rPr>
                <a:t>: </a:t>
              </a:r>
            </a:p>
            <a:p>
              <a:pPr algn="ctr"/>
              <a:r>
                <a:rPr lang="en-GB" sz="2000" dirty="0" smtClean="0">
                  <a:latin typeface="+mj-lt"/>
                </a:rPr>
                <a:t>neither the researchers nor the subjects know which drug the subject is receiving !</a:t>
              </a:r>
              <a:endParaRPr lang="en-GB" sz="2000" dirty="0">
                <a:latin typeface="+mj-lt"/>
              </a:endParaRPr>
            </a:p>
          </p:txBody>
        </p:sp>
        <p:pic>
          <p:nvPicPr>
            <p:cNvPr id="5" name="Afbeelding 4"/>
            <p:cNvPicPr>
              <a:picLocks noChangeAspect="1"/>
            </p:cNvPicPr>
            <p:nvPr/>
          </p:nvPicPr>
          <p:blipFill rotWithShape="1">
            <a:blip r:embed="rId3" cstate="email">
              <a:extLst>
                <a:ext uri="{28A0092B-C50C-407E-A947-70E740481C1C}">
                  <a14:useLocalDpi xmlns:a14="http://schemas.microsoft.com/office/drawing/2010/main"/>
                </a:ext>
              </a:extLst>
            </a:blip>
            <a:srcRect l="3098" t="7021" r="12536" b="15819"/>
            <a:stretch/>
          </p:blipFill>
          <p:spPr>
            <a:xfrm>
              <a:off x="476249" y="4006571"/>
              <a:ext cx="4239684" cy="2326496"/>
            </a:xfrm>
            <a:prstGeom prst="rect">
              <a:avLst/>
            </a:prstGeom>
          </p:spPr>
        </p:pic>
      </p:grpSp>
    </p:spTree>
    <p:extLst>
      <p:ext uri="{BB962C8B-B14F-4D97-AF65-F5344CB8AC3E}">
        <p14:creationId xmlns:p14="http://schemas.microsoft.com/office/powerpoint/2010/main" val="27875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107928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Clinical Trial Ethics: Stopping the trial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ekstvak 11"/>
          <p:cNvSpPr txBox="1"/>
          <p:nvPr/>
        </p:nvSpPr>
        <p:spPr>
          <a:xfrm>
            <a:off x="412130" y="1509438"/>
            <a:ext cx="6259603" cy="1938992"/>
          </a:xfrm>
          <a:prstGeom prst="rect">
            <a:avLst/>
          </a:prstGeom>
          <a:noFill/>
        </p:spPr>
        <p:txBody>
          <a:bodyPr wrap="square" rtlCol="0">
            <a:spAutoFit/>
          </a:bodyPr>
          <a:lstStyle/>
          <a:p>
            <a:pPr>
              <a:spcAft>
                <a:spcPts val="600"/>
              </a:spcAft>
            </a:pPr>
            <a:r>
              <a:rPr lang="en-GB" sz="2000" dirty="0" smtClean="0">
                <a:latin typeface="+mj-lt"/>
              </a:rPr>
              <a:t>One of the most difficult ethical decisions is to stop the study before it has been completed. Suppose that after three quarters of the study it is clear that the IND is far superior to the established effective drug (or placebo). Should the study be stopped immediately and all subjects be given the IND? </a:t>
            </a:r>
          </a:p>
        </p:txBody>
      </p:sp>
      <p:sp>
        <p:nvSpPr>
          <p:cNvPr id="3" name="Rechthoek 2"/>
          <p:cNvSpPr/>
          <p:nvPr/>
        </p:nvSpPr>
        <p:spPr>
          <a:xfrm>
            <a:off x="957791" y="4846124"/>
            <a:ext cx="4375309" cy="1323439"/>
          </a:xfrm>
          <a:prstGeom prst="rect">
            <a:avLst/>
          </a:prstGeom>
          <a:solidFill>
            <a:schemeClr val="bg2"/>
          </a:solidFill>
          <a:ln>
            <a:solidFill>
              <a:srgbClr val="7030A0"/>
            </a:solidFill>
          </a:ln>
        </p:spPr>
        <p:txBody>
          <a:bodyPr wrap="square">
            <a:spAutoFit/>
          </a:bodyPr>
          <a:lstStyle/>
          <a:p>
            <a:pPr lvl="0" algn="ctr"/>
            <a:r>
              <a:rPr lang="en-GB" sz="2000" dirty="0">
                <a:solidFill>
                  <a:srgbClr val="000000"/>
                </a:solidFill>
                <a:latin typeface="Calibri Light" panose="020F0302020204030204"/>
              </a:rPr>
              <a:t>Currently, the consensus is that the study should be stopped if this concerns a life threatening disease and that all subjects should be given the IND. </a:t>
            </a:r>
          </a:p>
        </p:txBody>
      </p:sp>
      <p:grpSp>
        <p:nvGrpSpPr>
          <p:cNvPr id="9" name="Groep 8"/>
          <p:cNvGrpSpPr/>
          <p:nvPr/>
        </p:nvGrpSpPr>
        <p:grpSpPr>
          <a:xfrm>
            <a:off x="412130" y="1586840"/>
            <a:ext cx="11246469" cy="4197142"/>
            <a:chOff x="412130" y="1586840"/>
            <a:chExt cx="11246469" cy="4197142"/>
          </a:xfrm>
        </p:grpSpPr>
        <p:sp>
          <p:nvSpPr>
            <p:cNvPr id="4" name="Rechthoek 3"/>
            <p:cNvSpPr/>
            <p:nvPr/>
          </p:nvSpPr>
          <p:spPr>
            <a:xfrm>
              <a:off x="412130" y="3495227"/>
              <a:ext cx="5856819" cy="1015663"/>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On the one hand, this would probably help </a:t>
              </a:r>
              <a:r>
                <a:rPr lang="en-GB" sz="2000" dirty="0" smtClean="0">
                  <a:solidFill>
                    <a:srgbClr val="000000"/>
                  </a:solidFill>
                  <a:latin typeface="Calibri Light" panose="020F0302020204030204"/>
                </a:rPr>
                <a:t>the subjects in the Control Group, </a:t>
              </a:r>
              <a:r>
                <a:rPr lang="en-GB" sz="2000" dirty="0">
                  <a:solidFill>
                    <a:srgbClr val="000000"/>
                  </a:solidFill>
                  <a:latin typeface="Calibri Light" panose="020F0302020204030204"/>
                </a:rPr>
                <a:t>on the other hand, the incomplete study would lead to uncertain conclusions. </a:t>
              </a:r>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t="23226" b="16278"/>
            <a:stretch/>
          </p:blipFill>
          <p:spPr>
            <a:xfrm>
              <a:off x="6857100" y="1586840"/>
              <a:ext cx="4801499" cy="2180827"/>
            </a:xfrm>
            <a:prstGeom prst="rect">
              <a:avLst/>
            </a:prstGeom>
          </p:spPr>
        </p:pic>
        <p:pic>
          <p:nvPicPr>
            <p:cNvPr id="8" name="Afbeelding 7"/>
            <p:cNvPicPr>
              <a:picLocks noChangeAspect="1"/>
            </p:cNvPicPr>
            <p:nvPr/>
          </p:nvPicPr>
          <p:blipFill rotWithShape="1">
            <a:blip r:embed="rId3" cstate="email">
              <a:extLst>
                <a:ext uri="{28A0092B-C50C-407E-A947-70E740481C1C}">
                  <a14:useLocalDpi xmlns:a14="http://schemas.microsoft.com/office/drawing/2010/main"/>
                </a:ext>
              </a:extLst>
            </a:blip>
            <a:srcRect t="24021" b="31186"/>
            <a:stretch/>
          </p:blipFill>
          <p:spPr>
            <a:xfrm>
              <a:off x="6857100" y="4169247"/>
              <a:ext cx="4801499" cy="1614735"/>
            </a:xfrm>
            <a:prstGeom prst="rect">
              <a:avLst/>
            </a:prstGeom>
          </p:spPr>
        </p:pic>
      </p:grpSp>
    </p:spTree>
    <p:extLst>
      <p:ext uri="{BB962C8B-B14F-4D97-AF65-F5344CB8AC3E}">
        <p14:creationId xmlns:p14="http://schemas.microsoft.com/office/powerpoint/2010/main" val="117037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Ethics R</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eview Boards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318996" y="1377297"/>
            <a:ext cx="6014071" cy="1631216"/>
          </a:xfrm>
          <a:prstGeom prst="rect">
            <a:avLst/>
          </a:prstGeom>
          <a:noFill/>
        </p:spPr>
        <p:txBody>
          <a:bodyPr wrap="square" rtlCol="0">
            <a:spAutoFit/>
          </a:bodyPr>
          <a:lstStyle/>
          <a:p>
            <a:r>
              <a:rPr lang="en-GB" sz="2000" dirty="0" smtClean="0">
                <a:latin typeface="+mj-lt"/>
              </a:rPr>
              <a:t>In many countries…  the law now requires that every medical Research Institution has an </a:t>
            </a:r>
            <a:r>
              <a:rPr lang="en-GB" sz="2000" b="1" dirty="0" smtClean="0">
                <a:solidFill>
                  <a:srgbClr val="7030A0"/>
                </a:solidFill>
                <a:latin typeface="+mj-lt"/>
              </a:rPr>
              <a:t>Ethics Review Board </a:t>
            </a:r>
            <a:r>
              <a:rPr lang="en-GB" sz="2000" dirty="0" smtClean="0">
                <a:latin typeface="+mj-lt"/>
              </a:rPr>
              <a:t>to oversee (and approve) the ethics side of all animal and human Research protocols that are carried out in this institution. </a:t>
            </a:r>
            <a:endParaRPr lang="en-GB" sz="2000" dirty="0">
              <a:latin typeface="+mj-lt"/>
            </a:endParaRPr>
          </a:p>
        </p:txBody>
      </p:sp>
      <p:sp>
        <p:nvSpPr>
          <p:cNvPr id="9" name="Tekstvak 8"/>
          <p:cNvSpPr txBox="1"/>
          <p:nvPr/>
        </p:nvSpPr>
        <p:spPr>
          <a:xfrm>
            <a:off x="340515" y="3086410"/>
            <a:ext cx="5827804" cy="1323439"/>
          </a:xfrm>
          <a:prstGeom prst="rect">
            <a:avLst/>
          </a:prstGeom>
          <a:noFill/>
        </p:spPr>
        <p:txBody>
          <a:bodyPr wrap="square" rtlCol="0">
            <a:spAutoFit/>
          </a:bodyPr>
          <a:lstStyle/>
          <a:p>
            <a:r>
              <a:rPr lang="en-GB" sz="2000" dirty="0" smtClean="0">
                <a:latin typeface="+mj-lt"/>
              </a:rPr>
              <a:t>The composition of such a Board typically includes scientists as well as non-scientists and also a community member who is not affiliated with the Institute.</a:t>
            </a:r>
            <a:endParaRPr lang="en-GB" sz="2000" dirty="0">
              <a:latin typeface="+mj-lt"/>
            </a:endParaRPr>
          </a:p>
        </p:txBody>
      </p:sp>
      <p:sp>
        <p:nvSpPr>
          <p:cNvPr id="4" name="Rechthoek 3"/>
          <p:cNvSpPr/>
          <p:nvPr/>
        </p:nvSpPr>
        <p:spPr>
          <a:xfrm>
            <a:off x="362059" y="4555163"/>
            <a:ext cx="5645418" cy="1708160"/>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Its </a:t>
            </a:r>
            <a:r>
              <a:rPr lang="en-GB" sz="2000" dirty="0">
                <a:solidFill>
                  <a:srgbClr val="000000"/>
                </a:solidFill>
                <a:latin typeface="Calibri Light" panose="020F0302020204030204"/>
              </a:rPr>
              <a:t>role is </a:t>
            </a:r>
            <a:r>
              <a:rPr lang="en-GB" sz="2000" dirty="0" smtClean="0">
                <a:solidFill>
                  <a:srgbClr val="000000"/>
                </a:solidFill>
                <a:latin typeface="Calibri Light" panose="020F0302020204030204"/>
              </a:rPr>
              <a:t>to:</a:t>
            </a:r>
            <a:endParaRPr lang="en-GB" sz="2000" dirty="0">
              <a:solidFill>
                <a:srgbClr val="000000"/>
              </a:solidFill>
              <a:latin typeface="Calibri Light" panose="020F0302020204030204"/>
            </a:endParaRPr>
          </a:p>
          <a:p>
            <a:pPr marL="342900" indent="-342900">
              <a:buFont typeface="Arial" panose="020B0604020202020204" pitchFamily="34" charset="0"/>
              <a:buChar char="•"/>
            </a:pPr>
            <a:r>
              <a:rPr lang="en-GB" sz="2000" dirty="0">
                <a:solidFill>
                  <a:srgbClr val="000000"/>
                </a:solidFill>
                <a:latin typeface="Calibri Light" panose="020F0302020204030204"/>
              </a:rPr>
              <a:t>Make sure that the study is ethical</a:t>
            </a:r>
          </a:p>
          <a:p>
            <a:pPr marL="342900" indent="-342900">
              <a:buFont typeface="Arial" panose="020B0604020202020204" pitchFamily="34" charset="0"/>
              <a:buChar char="•"/>
            </a:pPr>
            <a:r>
              <a:rPr lang="en-GB" sz="2000" dirty="0">
                <a:solidFill>
                  <a:srgbClr val="000000"/>
                </a:solidFill>
                <a:latin typeface="Calibri Light" panose="020F0302020204030204"/>
              </a:rPr>
              <a:t>Protect the rights and welfare of the participants</a:t>
            </a:r>
          </a:p>
          <a:p>
            <a:pPr marL="342900" indent="-342900">
              <a:buFont typeface="Arial" panose="020B0604020202020204" pitchFamily="34" charset="0"/>
              <a:buChar char="•"/>
            </a:pPr>
            <a:r>
              <a:rPr lang="en-GB" sz="2000" dirty="0">
                <a:solidFill>
                  <a:srgbClr val="000000"/>
                </a:solidFill>
                <a:latin typeface="Calibri Light" panose="020F0302020204030204"/>
              </a:rPr>
              <a:t>Make sure that the risks are reasonable when compared to the potential </a:t>
            </a:r>
            <a:r>
              <a:rPr lang="en-GB" sz="2000" dirty="0" smtClean="0">
                <a:solidFill>
                  <a:srgbClr val="000000"/>
                </a:solidFill>
                <a:latin typeface="Calibri Light" panose="020F0302020204030204"/>
              </a:rPr>
              <a:t>benefits</a:t>
            </a:r>
            <a:endParaRPr lang="en-GB" sz="2000" dirty="0">
              <a:solidFill>
                <a:srgbClr val="000000"/>
              </a:solidFill>
              <a:latin typeface="Calibri Light" panose="020F0302020204030204"/>
            </a:endParaRPr>
          </a:p>
        </p:txBody>
      </p:sp>
      <p:grpSp>
        <p:nvGrpSpPr>
          <p:cNvPr id="10" name="Groep 9"/>
          <p:cNvGrpSpPr/>
          <p:nvPr/>
        </p:nvGrpSpPr>
        <p:grpSpPr>
          <a:xfrm>
            <a:off x="6436515" y="1327872"/>
            <a:ext cx="5069685" cy="4977170"/>
            <a:chOff x="6436515" y="1327872"/>
            <a:chExt cx="5069685" cy="497717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b="12305"/>
            <a:stretch/>
          </p:blipFill>
          <p:spPr>
            <a:xfrm>
              <a:off x="6436515" y="1327872"/>
              <a:ext cx="4965889" cy="3269528"/>
            </a:xfrm>
            <a:prstGeom prst="rect">
              <a:avLst/>
            </a:prstGeom>
            <a:ln>
              <a:solidFill>
                <a:srgbClr val="7030A0"/>
              </a:solidFill>
            </a:ln>
          </p:spPr>
        </p:pic>
        <p:sp>
          <p:nvSpPr>
            <p:cNvPr id="5" name="Rechthoek 4"/>
            <p:cNvSpPr/>
            <p:nvPr/>
          </p:nvSpPr>
          <p:spPr>
            <a:xfrm>
              <a:off x="6436515" y="4673826"/>
              <a:ext cx="5069685" cy="1631216"/>
            </a:xfrm>
            <a:prstGeom prst="rect">
              <a:avLst/>
            </a:prstGeom>
          </p:spPr>
          <p:txBody>
            <a:bodyPr wrap="square">
              <a:spAutoFit/>
            </a:bodyPr>
            <a:lstStyle/>
            <a:p>
              <a:pPr lvl="0" algn="ctr">
                <a:spcAft>
                  <a:spcPts val="600"/>
                </a:spcAft>
              </a:pPr>
              <a:r>
                <a:rPr lang="en-GB" sz="2000" dirty="0">
                  <a:solidFill>
                    <a:srgbClr val="000000"/>
                  </a:solidFill>
                  <a:latin typeface="Calibri Light" panose="020F0302020204030204"/>
                </a:rPr>
                <a:t>In the </a:t>
              </a:r>
              <a:r>
                <a:rPr lang="en-GB" sz="2000" dirty="0" smtClean="0">
                  <a:solidFill>
                    <a:srgbClr val="000000"/>
                  </a:solidFill>
                  <a:latin typeface="Calibri Light" panose="020F0302020204030204"/>
                </a:rPr>
                <a:t>USA, </a:t>
              </a:r>
              <a:r>
                <a:rPr lang="en-GB" sz="2000" dirty="0">
                  <a:solidFill>
                    <a:srgbClr val="000000"/>
                  </a:solidFill>
                  <a:latin typeface="Calibri Light" panose="020F0302020204030204"/>
                </a:rPr>
                <a:t>a clinical trial must have an IRB if it is studying a drug, biological product, or medical device that the Food and Drug Administration (FDA) regulates, or it is funded or carried out by the federal government. </a:t>
              </a:r>
            </a:p>
          </p:txBody>
        </p:sp>
      </p:grpSp>
    </p:spTree>
    <p:extLst>
      <p:ext uri="{BB962C8B-B14F-4D97-AF65-F5344CB8AC3E}">
        <p14:creationId xmlns:p14="http://schemas.microsoft.com/office/powerpoint/2010/main" val="22288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Ethics R</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eview Boards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ekstvak 9"/>
          <p:cNvSpPr txBox="1"/>
          <p:nvPr/>
        </p:nvSpPr>
        <p:spPr>
          <a:xfrm>
            <a:off x="6671733" y="5679511"/>
            <a:ext cx="4832271" cy="400110"/>
          </a:xfrm>
          <a:prstGeom prst="rect">
            <a:avLst/>
          </a:prstGeom>
          <a:solidFill>
            <a:schemeClr val="bg2"/>
          </a:solidFill>
          <a:ln>
            <a:solidFill>
              <a:srgbClr val="7030A0"/>
            </a:solidFill>
          </a:ln>
        </p:spPr>
        <p:txBody>
          <a:bodyPr wrap="square" rtlCol="0">
            <a:spAutoFit/>
          </a:bodyPr>
          <a:lstStyle/>
          <a:p>
            <a:r>
              <a:rPr lang="en-GB" sz="2000" dirty="0" smtClean="0">
                <a:latin typeface="+mj-lt"/>
              </a:rPr>
              <a:t>Does Zambia need an Ethics Review Board ?</a:t>
            </a:r>
            <a:endParaRPr lang="en-GB" sz="2000" dirty="0">
              <a:latin typeface="+mj-lt"/>
            </a:endParaRPr>
          </a:p>
        </p:txBody>
      </p:sp>
      <p:sp>
        <p:nvSpPr>
          <p:cNvPr id="4" name="Rechthoek 3"/>
          <p:cNvSpPr/>
          <p:nvPr/>
        </p:nvSpPr>
        <p:spPr>
          <a:xfrm>
            <a:off x="447235" y="1487986"/>
            <a:ext cx="6502206" cy="1938992"/>
          </a:xfrm>
          <a:prstGeom prst="rect">
            <a:avLst/>
          </a:prstGeom>
        </p:spPr>
        <p:txBody>
          <a:bodyPr wrap="square">
            <a:spAutoFit/>
          </a:bodyPr>
          <a:lstStyle/>
          <a:p>
            <a:pPr lvl="0"/>
            <a:r>
              <a:rPr lang="en-GB" sz="2000" b="1" dirty="0">
                <a:solidFill>
                  <a:srgbClr val="7030A0"/>
                </a:solidFill>
                <a:latin typeface="Calibri Light" panose="020F0302020204030204"/>
              </a:rPr>
              <a:t>U.S. </a:t>
            </a:r>
            <a:r>
              <a:rPr lang="en-GB" sz="2000" dirty="0">
                <a:solidFill>
                  <a:srgbClr val="000000"/>
                </a:solidFill>
                <a:latin typeface="Calibri Light" panose="020F0302020204030204"/>
              </a:rPr>
              <a:t>recommendations suggest that </a:t>
            </a:r>
            <a:r>
              <a:rPr lang="en-GB" sz="2000" b="1" dirty="0">
                <a:solidFill>
                  <a:srgbClr val="7030A0"/>
                </a:solidFill>
                <a:latin typeface="Calibri Light" panose="020F0302020204030204"/>
              </a:rPr>
              <a:t>Research and Ethical Boards </a:t>
            </a:r>
            <a:r>
              <a:rPr lang="en-GB" sz="2000" dirty="0">
                <a:solidFill>
                  <a:srgbClr val="000000"/>
                </a:solidFill>
                <a:latin typeface="Calibri Light" panose="020F0302020204030204"/>
              </a:rPr>
              <a:t>(REBs) should have five or more members, including at least one scientist, one non-scientist, and one person not affiliated with the institution. The REB should include people knowledgeable in the law and standards of practice and professional conduct. </a:t>
            </a:r>
          </a:p>
        </p:txBody>
      </p:sp>
      <p:sp>
        <p:nvSpPr>
          <p:cNvPr id="5" name="Rechthoek 4"/>
          <p:cNvSpPr/>
          <p:nvPr/>
        </p:nvSpPr>
        <p:spPr>
          <a:xfrm>
            <a:off x="442222" y="3564758"/>
            <a:ext cx="6507219" cy="2554545"/>
          </a:xfrm>
          <a:prstGeom prst="rect">
            <a:avLst/>
          </a:prstGeom>
        </p:spPr>
        <p:txBody>
          <a:bodyPr wrap="square">
            <a:spAutoFit/>
          </a:bodyPr>
          <a:lstStyle/>
          <a:p>
            <a:pPr lvl="0"/>
            <a:r>
              <a:rPr lang="en-GB" sz="2000" dirty="0">
                <a:solidFill>
                  <a:srgbClr val="000000"/>
                </a:solidFill>
                <a:latin typeface="Calibri Light" panose="020F0302020204030204"/>
              </a:rPr>
              <a:t>The </a:t>
            </a:r>
            <a:r>
              <a:rPr lang="en-GB" sz="2000" b="1" dirty="0">
                <a:solidFill>
                  <a:srgbClr val="7030A0"/>
                </a:solidFill>
                <a:latin typeface="Calibri Light" panose="020F0302020204030204"/>
              </a:rPr>
              <a:t>European</a:t>
            </a:r>
            <a:r>
              <a:rPr lang="en-GB" sz="2000" dirty="0">
                <a:solidFill>
                  <a:srgbClr val="000000"/>
                </a:solidFill>
                <a:latin typeface="Calibri Light" panose="020F0302020204030204"/>
              </a:rPr>
              <a:t> Forum for Good Clinical Practice (EFGCP) suggests that REBs include two practicing physicians who share experience in biomedical research and are independent from the institution where the research is conducted; one lay person; one lawyer; and one </a:t>
            </a:r>
            <a:r>
              <a:rPr lang="en-GB" sz="2000" dirty="0" smtClean="0">
                <a:solidFill>
                  <a:srgbClr val="000000"/>
                </a:solidFill>
                <a:latin typeface="Calibri Light" panose="020F0302020204030204"/>
              </a:rPr>
              <a:t>para-medical </a:t>
            </a:r>
            <a:r>
              <a:rPr lang="en-GB" sz="2000" dirty="0">
                <a:solidFill>
                  <a:srgbClr val="000000"/>
                </a:solidFill>
                <a:latin typeface="Calibri Light" panose="020F0302020204030204"/>
              </a:rPr>
              <a:t>professional, e.g. nurse or pharmacist. They recommend that a quorum include both sexes from a wide age range and reflect the cultural make-up of the local community.</a:t>
            </a:r>
          </a:p>
        </p:txBody>
      </p:sp>
      <p:pic>
        <p:nvPicPr>
          <p:cNvPr id="3" name="Afbeelding 2"/>
          <p:cNvPicPr>
            <a:picLocks noChangeAspect="1"/>
          </p:cNvPicPr>
          <p:nvPr/>
        </p:nvPicPr>
        <p:blipFill rotWithShape="1">
          <a:blip r:embed="rId2"/>
          <a:srcRect l="4641" r="4343"/>
          <a:stretch/>
        </p:blipFill>
        <p:spPr>
          <a:xfrm>
            <a:off x="7067470" y="1510475"/>
            <a:ext cx="4436534" cy="3655851"/>
          </a:xfrm>
          <a:prstGeom prst="rect">
            <a:avLst/>
          </a:prstGeom>
          <a:ln>
            <a:solidFill>
              <a:srgbClr val="7030A0"/>
            </a:solidFill>
          </a:ln>
        </p:spPr>
      </p:pic>
    </p:spTree>
    <p:extLst>
      <p:ext uri="{BB962C8B-B14F-4D97-AF65-F5344CB8AC3E}">
        <p14:creationId xmlns:p14="http://schemas.microsoft.com/office/powerpoint/2010/main" val="78594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12130" y="457714"/>
            <a:ext cx="106320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Informed Consent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ekstvak 8"/>
          <p:cNvSpPr txBox="1"/>
          <p:nvPr/>
        </p:nvSpPr>
        <p:spPr>
          <a:xfrm>
            <a:off x="412130" y="1389428"/>
            <a:ext cx="6375858" cy="1631216"/>
          </a:xfrm>
          <a:prstGeom prst="rect">
            <a:avLst/>
          </a:prstGeom>
          <a:noFill/>
        </p:spPr>
        <p:txBody>
          <a:bodyPr wrap="square" rtlCol="0">
            <a:spAutoFit/>
          </a:bodyPr>
          <a:lstStyle/>
          <a:p>
            <a:r>
              <a:rPr lang="en-GB" sz="2000" dirty="0" smtClean="0">
                <a:latin typeface="+mj-lt"/>
              </a:rPr>
              <a:t>Informed Consent forms usually require:</a:t>
            </a:r>
          </a:p>
          <a:p>
            <a:pPr marL="800100" lvl="1" indent="-342900">
              <a:buFont typeface="Arial" panose="020B0604020202020204" pitchFamily="34" charset="0"/>
              <a:buChar char="•"/>
            </a:pPr>
            <a:r>
              <a:rPr lang="en-GB" sz="2000" dirty="0" smtClean="0">
                <a:latin typeface="+mj-lt"/>
              </a:rPr>
              <a:t>an explanation of the </a:t>
            </a:r>
            <a:r>
              <a:rPr lang="en-GB" sz="2000" b="1" dirty="0" smtClean="0">
                <a:solidFill>
                  <a:srgbClr val="7030A0"/>
                </a:solidFill>
                <a:latin typeface="+mj-lt"/>
              </a:rPr>
              <a:t>purpose(s)</a:t>
            </a:r>
            <a:r>
              <a:rPr lang="en-GB" sz="2000" dirty="0" smtClean="0">
                <a:latin typeface="+mj-lt"/>
              </a:rPr>
              <a:t> of the research</a:t>
            </a:r>
          </a:p>
          <a:p>
            <a:pPr marL="800100" lvl="1" indent="-342900">
              <a:buFont typeface="Arial" panose="020B0604020202020204" pitchFamily="34" charset="0"/>
              <a:buChar char="•"/>
            </a:pPr>
            <a:r>
              <a:rPr lang="en-GB" sz="2000" dirty="0" smtClean="0">
                <a:latin typeface="+mj-lt"/>
              </a:rPr>
              <a:t>the expected </a:t>
            </a:r>
            <a:r>
              <a:rPr lang="en-GB" sz="2000" b="1" dirty="0" smtClean="0">
                <a:solidFill>
                  <a:srgbClr val="7030A0"/>
                </a:solidFill>
                <a:latin typeface="+mj-lt"/>
              </a:rPr>
              <a:t>duration</a:t>
            </a:r>
            <a:r>
              <a:rPr lang="en-GB" sz="2000" dirty="0" smtClean="0">
                <a:latin typeface="+mj-lt"/>
              </a:rPr>
              <a:t> of the research</a:t>
            </a:r>
          </a:p>
          <a:p>
            <a:pPr marL="800100" lvl="1" indent="-342900">
              <a:buFont typeface="Arial" panose="020B0604020202020204" pitchFamily="34" charset="0"/>
              <a:buChar char="•"/>
            </a:pPr>
            <a:r>
              <a:rPr lang="en-GB" sz="2000" dirty="0" smtClean="0">
                <a:latin typeface="+mj-lt"/>
              </a:rPr>
              <a:t>a full description of the </a:t>
            </a:r>
            <a:r>
              <a:rPr lang="en-GB" sz="2000" b="1" dirty="0" smtClean="0">
                <a:solidFill>
                  <a:srgbClr val="7030A0"/>
                </a:solidFill>
                <a:latin typeface="+mj-lt"/>
              </a:rPr>
              <a:t>procedures</a:t>
            </a:r>
            <a:r>
              <a:rPr lang="en-GB" sz="2000" dirty="0" smtClean="0">
                <a:latin typeface="+mj-lt"/>
              </a:rPr>
              <a:t> involved</a:t>
            </a:r>
          </a:p>
          <a:p>
            <a:pPr marL="800100" lvl="1" indent="-342900">
              <a:buFont typeface="Arial" panose="020B0604020202020204" pitchFamily="34" charset="0"/>
              <a:buChar char="•"/>
            </a:pPr>
            <a:r>
              <a:rPr lang="en-GB" sz="2000" dirty="0" smtClean="0">
                <a:latin typeface="+mj-lt"/>
              </a:rPr>
              <a:t>a disclosure of the research </a:t>
            </a:r>
            <a:r>
              <a:rPr lang="en-GB" sz="2000" b="1" dirty="0" smtClean="0">
                <a:solidFill>
                  <a:srgbClr val="7030A0"/>
                </a:solidFill>
                <a:latin typeface="+mj-lt"/>
              </a:rPr>
              <a:t>design</a:t>
            </a:r>
          </a:p>
        </p:txBody>
      </p:sp>
      <p:sp>
        <p:nvSpPr>
          <p:cNvPr id="5" name="Rechthoek 4"/>
          <p:cNvSpPr/>
          <p:nvPr/>
        </p:nvSpPr>
        <p:spPr>
          <a:xfrm>
            <a:off x="501571" y="3186836"/>
            <a:ext cx="10900833" cy="1323439"/>
          </a:xfrm>
          <a:prstGeom prst="rect">
            <a:avLst/>
          </a:prstGeom>
        </p:spPr>
        <p:txBody>
          <a:bodyPr wrap="square">
            <a:spAutoFit/>
          </a:bodyPr>
          <a:lstStyle/>
          <a:p>
            <a:pPr lvl="0"/>
            <a:r>
              <a:rPr lang="en-GB" sz="2000" dirty="0">
                <a:solidFill>
                  <a:srgbClr val="000000"/>
                </a:solidFill>
                <a:latin typeface="Calibri Light" panose="020F0302020204030204"/>
              </a:rPr>
              <a:t>Researchers must be sure that subjects </a:t>
            </a:r>
            <a:r>
              <a:rPr lang="en-GB" sz="2000" dirty="0" smtClean="0">
                <a:solidFill>
                  <a:srgbClr val="000000"/>
                </a:solidFill>
                <a:latin typeface="Calibri Light" panose="020F0302020204030204"/>
              </a:rPr>
              <a:t>are truly informed: that they understand </a:t>
            </a:r>
            <a:r>
              <a:rPr lang="en-GB" sz="2000" dirty="0">
                <a:solidFill>
                  <a:srgbClr val="000000"/>
                </a:solidFill>
                <a:latin typeface="Calibri Light" panose="020F0302020204030204"/>
              </a:rPr>
              <a:t>the risks and benefits to which they will be exposed. Are the risks large or </a:t>
            </a:r>
            <a:r>
              <a:rPr lang="en-GB" sz="2000" dirty="0" smtClean="0">
                <a:solidFill>
                  <a:srgbClr val="000000"/>
                </a:solidFill>
                <a:latin typeface="Calibri Light" panose="020F0302020204030204"/>
              </a:rPr>
              <a:t>small?  </a:t>
            </a:r>
            <a:r>
              <a:rPr lang="en-GB" sz="2000" dirty="0">
                <a:solidFill>
                  <a:srgbClr val="000000"/>
                </a:solidFill>
                <a:latin typeface="Calibri Light" panose="020F0302020204030204"/>
              </a:rPr>
              <a:t>Are they likely or </a:t>
            </a:r>
            <a:r>
              <a:rPr lang="en-GB" sz="2000" dirty="0" smtClean="0">
                <a:solidFill>
                  <a:srgbClr val="000000"/>
                </a:solidFill>
                <a:latin typeface="Calibri Light" panose="020F0302020204030204"/>
              </a:rPr>
              <a:t>unlikely? </a:t>
            </a:r>
            <a:r>
              <a:rPr lang="en-GB" sz="2000" dirty="0">
                <a:solidFill>
                  <a:srgbClr val="000000"/>
                </a:solidFill>
                <a:latin typeface="Calibri Light" panose="020F0302020204030204"/>
              </a:rPr>
              <a:t>Are they physical or </a:t>
            </a:r>
            <a:r>
              <a:rPr lang="en-GB" sz="2000" dirty="0" smtClean="0">
                <a:solidFill>
                  <a:srgbClr val="000000"/>
                </a:solidFill>
                <a:latin typeface="Calibri Light" panose="020F0302020204030204"/>
              </a:rPr>
              <a:t>emotional? </a:t>
            </a:r>
            <a:r>
              <a:rPr lang="en-GB" sz="2000" dirty="0">
                <a:solidFill>
                  <a:srgbClr val="000000"/>
                </a:solidFill>
                <a:latin typeface="Calibri Light" panose="020F0302020204030204"/>
              </a:rPr>
              <a:t>Is there a chance that the subject’s life may be </a:t>
            </a:r>
            <a:r>
              <a:rPr lang="en-GB" sz="2000" dirty="0" smtClean="0">
                <a:solidFill>
                  <a:srgbClr val="000000"/>
                </a:solidFill>
                <a:latin typeface="Calibri Light" panose="020F0302020204030204"/>
              </a:rPr>
              <a:t>threatened? </a:t>
            </a:r>
            <a:r>
              <a:rPr lang="en-GB" sz="2000" dirty="0">
                <a:solidFill>
                  <a:srgbClr val="000000"/>
                </a:solidFill>
                <a:latin typeface="Calibri Light" panose="020F0302020204030204"/>
              </a:rPr>
              <a:t>Are the benefits direct (a cure) or aspirational (helping fellow sufferers done the line</a:t>
            </a:r>
            <a:r>
              <a:rPr lang="en-GB" sz="2000" dirty="0" smtClean="0">
                <a:solidFill>
                  <a:srgbClr val="000000"/>
                </a:solidFill>
                <a:latin typeface="Calibri Light" panose="020F0302020204030204"/>
              </a:rPr>
              <a:t>)?   </a:t>
            </a:r>
            <a:endParaRPr lang="en-GB" sz="2000" dirty="0">
              <a:solidFill>
                <a:srgbClr val="000000"/>
              </a:solidFill>
              <a:latin typeface="Calibri Light" panose="020F0302020204030204"/>
            </a:endParaRPr>
          </a:p>
        </p:txBody>
      </p:sp>
      <p:sp>
        <p:nvSpPr>
          <p:cNvPr id="8" name="Rechthoek 7"/>
          <p:cNvSpPr/>
          <p:nvPr/>
        </p:nvSpPr>
        <p:spPr>
          <a:xfrm>
            <a:off x="501571" y="4546772"/>
            <a:ext cx="11520383" cy="1015663"/>
          </a:xfrm>
          <a:prstGeom prst="rect">
            <a:avLst/>
          </a:prstGeom>
        </p:spPr>
        <p:txBody>
          <a:bodyPr wrap="square">
            <a:spAutoFit/>
          </a:bodyPr>
          <a:lstStyle/>
          <a:p>
            <a:pPr lvl="0"/>
            <a:r>
              <a:rPr lang="en-GB" sz="2000" dirty="0">
                <a:solidFill>
                  <a:srgbClr val="000000"/>
                </a:solidFill>
                <a:latin typeface="Calibri Light" panose="020F0302020204030204"/>
              </a:rPr>
              <a:t>Researchers must disclose to the subjects the appropriate </a:t>
            </a:r>
            <a:r>
              <a:rPr lang="en-GB" sz="2000" b="1" dirty="0">
                <a:solidFill>
                  <a:srgbClr val="7030A0"/>
                </a:solidFill>
                <a:latin typeface="Calibri Light" panose="020F0302020204030204"/>
              </a:rPr>
              <a:t>alternative procedures </a:t>
            </a:r>
            <a:r>
              <a:rPr lang="en-GB" sz="2000" dirty="0">
                <a:solidFill>
                  <a:srgbClr val="000000"/>
                </a:solidFill>
                <a:latin typeface="Calibri Light" panose="020F0302020204030204"/>
              </a:rPr>
              <a:t>or courses of treatment, including non-participation in the study</a:t>
            </a:r>
            <a:r>
              <a:rPr lang="en-GB" sz="2000" dirty="0" smtClean="0">
                <a:solidFill>
                  <a:srgbClr val="000000"/>
                </a:solidFill>
                <a:latin typeface="Calibri Light" panose="020F0302020204030204"/>
              </a:rPr>
              <a:t>. Researchers </a:t>
            </a:r>
            <a:r>
              <a:rPr lang="en-GB" sz="2000" dirty="0">
                <a:solidFill>
                  <a:srgbClr val="000000"/>
                </a:solidFill>
                <a:latin typeface="Calibri Light" panose="020F0302020204030204"/>
              </a:rPr>
              <a:t>must disclose to subject whether the information gathered will remain entirely </a:t>
            </a:r>
            <a:r>
              <a:rPr lang="en-GB" sz="2000" b="1" dirty="0">
                <a:solidFill>
                  <a:srgbClr val="7030A0"/>
                </a:solidFill>
                <a:latin typeface="Calibri Light" panose="020F0302020204030204"/>
              </a:rPr>
              <a:t>anonymous</a:t>
            </a:r>
            <a:r>
              <a:rPr lang="en-GB" sz="2000" dirty="0">
                <a:solidFill>
                  <a:srgbClr val="000000"/>
                </a:solidFill>
                <a:latin typeface="Calibri Light" panose="020F0302020204030204"/>
              </a:rPr>
              <a:t> or simply </a:t>
            </a:r>
            <a:r>
              <a:rPr lang="en-GB" sz="2000" b="1" dirty="0">
                <a:solidFill>
                  <a:srgbClr val="7030A0"/>
                </a:solidFill>
                <a:latin typeface="Calibri Light" panose="020F0302020204030204"/>
              </a:rPr>
              <a:t>confidential</a:t>
            </a:r>
            <a:r>
              <a:rPr lang="en-GB" sz="2000" dirty="0">
                <a:solidFill>
                  <a:srgbClr val="000000"/>
                </a:solidFill>
                <a:latin typeface="Calibri Light" panose="020F0302020204030204"/>
              </a:rPr>
              <a:t>. </a:t>
            </a:r>
          </a:p>
        </p:txBody>
      </p:sp>
      <p:sp>
        <p:nvSpPr>
          <p:cNvPr id="10" name="Rechthoek 9"/>
          <p:cNvSpPr/>
          <p:nvPr/>
        </p:nvSpPr>
        <p:spPr>
          <a:xfrm>
            <a:off x="503729" y="5594223"/>
            <a:ext cx="10651066" cy="707886"/>
          </a:xfrm>
          <a:prstGeom prst="rect">
            <a:avLst/>
          </a:prstGeom>
        </p:spPr>
        <p:txBody>
          <a:bodyPr wrap="square">
            <a:spAutoFit/>
          </a:bodyPr>
          <a:lstStyle/>
          <a:p>
            <a:pPr lvl="0"/>
            <a:r>
              <a:rPr lang="en-GB" sz="2000" dirty="0">
                <a:solidFill>
                  <a:srgbClr val="000000"/>
                </a:solidFill>
                <a:latin typeface="Calibri Light" panose="020F0302020204030204"/>
              </a:rPr>
              <a:t>Subjects must be </a:t>
            </a:r>
            <a:r>
              <a:rPr lang="en-GB" sz="2000" b="1" dirty="0">
                <a:solidFill>
                  <a:srgbClr val="7030A0"/>
                </a:solidFill>
                <a:latin typeface="Calibri Light" panose="020F0302020204030204"/>
              </a:rPr>
              <a:t>compensated</a:t>
            </a:r>
            <a:r>
              <a:rPr lang="en-GB" sz="2000" dirty="0">
                <a:solidFill>
                  <a:srgbClr val="000000"/>
                </a:solidFill>
                <a:latin typeface="Calibri Light" panose="020F0302020204030204"/>
              </a:rPr>
              <a:t> for participating in the study, especially if these require a lot of time.  However, researchers may not ‘buy’ the </a:t>
            </a:r>
            <a:r>
              <a:rPr lang="en-GB" sz="2000" dirty="0" smtClean="0">
                <a:solidFill>
                  <a:srgbClr val="000000"/>
                </a:solidFill>
                <a:latin typeface="Calibri Light" panose="020F0302020204030204"/>
              </a:rPr>
              <a:t>cooperation of </a:t>
            </a:r>
            <a:r>
              <a:rPr lang="en-GB" sz="2000" dirty="0">
                <a:solidFill>
                  <a:srgbClr val="000000"/>
                </a:solidFill>
                <a:latin typeface="Calibri Light" panose="020F0302020204030204"/>
              </a:rPr>
              <a:t>the </a:t>
            </a:r>
            <a:r>
              <a:rPr lang="en-GB" sz="2000" dirty="0" smtClean="0">
                <a:solidFill>
                  <a:srgbClr val="000000"/>
                </a:solidFill>
                <a:latin typeface="Calibri Light" panose="020F0302020204030204"/>
              </a:rPr>
              <a:t>participants, suppressing their free will. </a:t>
            </a:r>
            <a:endParaRPr lang="en-GB" dirty="0">
              <a:solidFill>
                <a:srgbClr val="000000"/>
              </a:solidFill>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6090" y="295197"/>
            <a:ext cx="2281951" cy="2880009"/>
          </a:xfrm>
          <a:prstGeom prst="rect">
            <a:avLst/>
          </a:prstGeom>
        </p:spPr>
      </p:pic>
    </p:spTree>
    <p:extLst>
      <p:ext uri="{BB962C8B-B14F-4D97-AF65-F5344CB8AC3E}">
        <p14:creationId xmlns:p14="http://schemas.microsoft.com/office/powerpoint/2010/main" val="17098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a:t>
            </a:r>
            <a:endParaRPr lang="en-GB" sz="1200" dirty="0"/>
          </a:p>
        </p:txBody>
      </p:sp>
      <p:sp>
        <p:nvSpPr>
          <p:cNvPr id="2" name="Titel 1"/>
          <p:cNvSpPr>
            <a:spLocks noGrp="1"/>
          </p:cNvSpPr>
          <p:nvPr>
            <p:ph type="title" idx="4294967295"/>
          </p:nvPr>
        </p:nvSpPr>
        <p:spPr>
          <a:xfrm>
            <a:off x="476249" y="440796"/>
            <a:ext cx="97430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Clinical Trials in Developing Countries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Ethics of clinical trials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Tekstvak 2"/>
          <p:cNvSpPr txBox="1"/>
          <p:nvPr/>
        </p:nvSpPr>
        <p:spPr>
          <a:xfrm>
            <a:off x="2401472" y="1739739"/>
            <a:ext cx="7377202" cy="3477875"/>
          </a:xfrm>
          <a:prstGeom prst="rect">
            <a:avLst/>
          </a:prstGeom>
          <a:noFill/>
        </p:spPr>
        <p:txBody>
          <a:bodyPr wrap="square" rtlCol="0">
            <a:spAutoFit/>
          </a:bodyPr>
          <a:lstStyle/>
          <a:p>
            <a:pPr algn="ctr"/>
            <a:r>
              <a:rPr lang="en-GB" sz="2000" dirty="0" smtClean="0">
                <a:latin typeface="+mj-lt"/>
              </a:rPr>
              <a:t>Council for International Organizations of Medical Sciences </a:t>
            </a:r>
          </a:p>
          <a:p>
            <a:pPr algn="ctr"/>
            <a:r>
              <a:rPr lang="en-GB" sz="2000" dirty="0" smtClean="0">
                <a:latin typeface="+mj-lt"/>
              </a:rPr>
              <a:t>1993 Guidelines: </a:t>
            </a:r>
          </a:p>
          <a:p>
            <a:pPr algn="ctr"/>
            <a:endParaRPr lang="en-GB" sz="2000" dirty="0">
              <a:latin typeface="+mj-lt"/>
            </a:endParaRPr>
          </a:p>
          <a:p>
            <a:pPr algn="ctr"/>
            <a:r>
              <a:rPr lang="en-GB" sz="2000" dirty="0" smtClean="0">
                <a:latin typeface="+mj-lt"/>
              </a:rPr>
              <a:t>The Ethical implications of research involving human subjects are </a:t>
            </a:r>
            <a:r>
              <a:rPr lang="en-GB" sz="2000" b="1" dirty="0" smtClean="0">
                <a:solidFill>
                  <a:srgbClr val="7030A0"/>
                </a:solidFill>
                <a:latin typeface="+mj-lt"/>
              </a:rPr>
              <a:t>identical</a:t>
            </a:r>
            <a:r>
              <a:rPr lang="en-GB" sz="2000" dirty="0" smtClean="0">
                <a:latin typeface="+mj-lt"/>
              </a:rPr>
              <a:t> in principle </a:t>
            </a:r>
          </a:p>
          <a:p>
            <a:pPr algn="ctr"/>
            <a:r>
              <a:rPr lang="en-GB" sz="2000" dirty="0" smtClean="0">
                <a:latin typeface="+mj-lt"/>
              </a:rPr>
              <a:t>wherever the work is undertaken; </a:t>
            </a:r>
          </a:p>
          <a:p>
            <a:pPr algn="ctr"/>
            <a:endParaRPr lang="en-GB" sz="2000" dirty="0" smtClean="0">
              <a:latin typeface="+mj-lt"/>
            </a:endParaRPr>
          </a:p>
          <a:p>
            <a:pPr algn="ctr"/>
            <a:r>
              <a:rPr lang="en-GB" sz="2000" dirty="0">
                <a:latin typeface="+mj-lt"/>
              </a:rPr>
              <a:t>T</a:t>
            </a:r>
            <a:r>
              <a:rPr lang="en-GB" sz="2000" dirty="0" smtClean="0">
                <a:latin typeface="+mj-lt"/>
              </a:rPr>
              <a:t>hey relate to </a:t>
            </a:r>
            <a:r>
              <a:rPr lang="en-GB" sz="2000" b="1" dirty="0" smtClean="0">
                <a:solidFill>
                  <a:srgbClr val="7030A0"/>
                </a:solidFill>
                <a:latin typeface="+mj-lt"/>
              </a:rPr>
              <a:t>respect for the dignity </a:t>
            </a:r>
            <a:r>
              <a:rPr lang="en-GB" sz="2000" dirty="0" smtClean="0">
                <a:latin typeface="+mj-lt"/>
              </a:rPr>
              <a:t>of each individual subject as well as to respect for communities, </a:t>
            </a:r>
          </a:p>
          <a:p>
            <a:pPr algn="ctr"/>
            <a:endParaRPr lang="en-GB" sz="2000" dirty="0" smtClean="0">
              <a:latin typeface="+mj-lt"/>
            </a:endParaRPr>
          </a:p>
          <a:p>
            <a:pPr algn="ctr"/>
            <a:r>
              <a:rPr lang="en-GB" sz="2000" dirty="0" smtClean="0">
                <a:latin typeface="+mj-lt"/>
              </a:rPr>
              <a:t>and </a:t>
            </a:r>
            <a:r>
              <a:rPr lang="en-GB" sz="2000" b="1" dirty="0" smtClean="0">
                <a:solidFill>
                  <a:srgbClr val="7030A0"/>
                </a:solidFill>
                <a:latin typeface="+mj-lt"/>
              </a:rPr>
              <a:t>protection of the rights </a:t>
            </a:r>
            <a:r>
              <a:rPr lang="en-GB" sz="2000" dirty="0" smtClean="0">
                <a:latin typeface="+mj-lt"/>
              </a:rPr>
              <a:t>and welfare of human subjects. </a:t>
            </a:r>
            <a:endParaRPr lang="en-GB" sz="2000" dirty="0">
              <a:latin typeface="+mj-lt"/>
            </a:endParaRPr>
          </a:p>
        </p:txBody>
      </p:sp>
      <p:sp>
        <p:nvSpPr>
          <p:cNvPr id="8" name="Tekstvak 7"/>
          <p:cNvSpPr txBox="1"/>
          <p:nvPr/>
        </p:nvSpPr>
        <p:spPr>
          <a:xfrm>
            <a:off x="7755466" y="5726912"/>
            <a:ext cx="3835400" cy="400110"/>
          </a:xfrm>
          <a:prstGeom prst="rect">
            <a:avLst/>
          </a:prstGeom>
          <a:solidFill>
            <a:schemeClr val="bg2"/>
          </a:solidFill>
          <a:ln>
            <a:solidFill>
              <a:srgbClr val="7030A0"/>
            </a:solidFill>
          </a:ln>
        </p:spPr>
        <p:txBody>
          <a:bodyPr wrap="square" rtlCol="0">
            <a:spAutoFit/>
          </a:bodyPr>
          <a:lstStyle/>
          <a:p>
            <a:r>
              <a:rPr lang="en-GB" sz="2000" dirty="0" smtClean="0">
                <a:latin typeface="+mj-lt"/>
              </a:rPr>
              <a:t>How does this work out in practice? </a:t>
            </a:r>
            <a:endParaRPr lang="en-GB" sz="2000" dirty="0">
              <a:latin typeface="+mj-lt"/>
            </a:endParaRPr>
          </a:p>
        </p:txBody>
      </p:sp>
    </p:spTree>
    <p:extLst>
      <p:ext uri="{BB962C8B-B14F-4D97-AF65-F5344CB8AC3E}">
        <p14:creationId xmlns:p14="http://schemas.microsoft.com/office/powerpoint/2010/main" val="20993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4399</TotalTime>
  <Words>2592</Words>
  <Application>Microsoft Office PowerPoint</Application>
  <PresentationFormat>Widescreen</PresentationFormat>
  <Paragraphs>158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Terugblik</vt:lpstr>
      <vt:lpstr>Ethics of clinical trials of new medical equipment</vt:lpstr>
      <vt:lpstr>Clinical Trials</vt:lpstr>
      <vt:lpstr>Clinical Trials are part of a Medical Research Study</vt:lpstr>
      <vt:lpstr>the Randomized Clinical Trial</vt:lpstr>
      <vt:lpstr>Clinical Trial Ethics: Stopping the trial</vt:lpstr>
      <vt:lpstr>Ethics Review Boards</vt:lpstr>
      <vt:lpstr>Ethics Review Boards</vt:lpstr>
      <vt:lpstr>Informed Consent</vt:lpstr>
      <vt:lpstr>Clinical Trials in Developing Countries</vt:lpstr>
      <vt:lpstr>Informed Consent in developing countries</vt:lpstr>
      <vt:lpstr>Further cultural differences</vt:lpstr>
      <vt:lpstr>Confidentiality</vt:lpstr>
      <vt:lpstr>Continued Access to treatment </vt:lpstr>
      <vt:lpstr>Responsibilities of sponsor and host</vt:lpstr>
      <vt:lpstr>Risk vs. benefit for host population</vt:lpstr>
      <vt:lpstr>Case: HIV ‘for the poor’ medicine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210</cp:revision>
  <dcterms:created xsi:type="dcterms:W3CDTF">2014-11-03T16:21:19Z</dcterms:created>
  <dcterms:modified xsi:type="dcterms:W3CDTF">2020-03-19T11:21:24Z</dcterms:modified>
</cp:coreProperties>
</file>